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eb824e746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eb824e746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eb824e746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eb824e746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9dcf4a105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9dcf4a105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9dcf4a105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9dcf4a105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F4CCCC"/>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stackoverflow.com/questions/52004133/how-to-improve-image-quality" TargetMode="External"/><Relationship Id="rId4" Type="http://schemas.openxmlformats.org/officeDocument/2006/relationships/hyperlink" Target="https://www.geeksforgeeks.org/change-image-resolution-using-pillow-in-python/" TargetMode="External"/><Relationship Id="rId10" Type="http://schemas.openxmlformats.org/officeDocument/2006/relationships/image" Target="../media/image2.png"/><Relationship Id="rId9" Type="http://schemas.openxmlformats.org/officeDocument/2006/relationships/image" Target="../media/image1.png"/><Relationship Id="rId5" Type="http://schemas.openxmlformats.org/officeDocument/2006/relationships/hyperlink" Target="https://pyimagesearch.com/2020/11/09/opencv-super-resolution-with-deep-learning/" TargetMode="External"/><Relationship Id="rId6" Type="http://schemas.openxmlformats.org/officeDocument/2006/relationships/hyperlink" Target="https://towardsdatascience.com/image-enhancement-techniques-using-opencv-and-python-9191d5c30d45" TargetMode="External"/><Relationship Id="rId7" Type="http://schemas.openxmlformats.org/officeDocument/2006/relationships/hyperlink" Target="https://towardsdatascience.com/image-enhancement-techniques-using-opencv-and-python-9191d5c30d45" TargetMode="External"/><Relationship Id="rId8" Type="http://schemas.openxmlformats.org/officeDocument/2006/relationships/hyperlink" Target="https://neptune.ai/blog/image-processing-pytho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9.png"/><Relationship Id="rId11" Type="http://schemas.openxmlformats.org/officeDocument/2006/relationships/image" Target="../media/image2.png"/><Relationship Id="rId10" Type="http://schemas.openxmlformats.org/officeDocument/2006/relationships/image" Target="../media/image1.png"/><Relationship Id="rId9"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10.png"/><Relationship Id="rId8"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53" name="Shape 53"/>
        <p:cNvGrpSpPr/>
        <p:nvPr/>
      </p:nvGrpSpPr>
      <p:grpSpPr>
        <a:xfrm>
          <a:off x="0" y="0"/>
          <a:ext cx="0" cy="0"/>
          <a:chOff x="0" y="0"/>
          <a:chExt cx="0" cy="0"/>
        </a:xfrm>
      </p:grpSpPr>
      <p:sp>
        <p:nvSpPr>
          <p:cNvPr id="54" name="Google Shape;54;p13"/>
          <p:cNvSpPr txBox="1"/>
          <p:nvPr/>
        </p:nvSpPr>
        <p:spPr>
          <a:xfrm>
            <a:off x="-642850" y="881025"/>
            <a:ext cx="101637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lang="en" sz="2400">
                <a:solidFill>
                  <a:schemeClr val="lt1"/>
                </a:solidFill>
                <a:latin typeface="Times New Roman"/>
                <a:ea typeface="Times New Roman"/>
                <a:cs typeface="Times New Roman"/>
                <a:sym typeface="Times New Roman"/>
              </a:rPr>
              <a:t>IMPROVING IMAGE QUALITY</a:t>
            </a:r>
            <a:endParaRPr b="1" i="0" sz="2400" u="none" cap="none" strike="noStrike">
              <a:solidFill>
                <a:schemeClr val="lt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400"/>
              <a:buFont typeface="Arial"/>
              <a:buNone/>
            </a:pPr>
            <a:r>
              <a:t/>
            </a:r>
            <a:endParaRPr b="0" i="0" sz="2400" u="sng" cap="none" strike="noStrike">
              <a:solidFill>
                <a:srgbClr val="4A86E8"/>
              </a:solidFill>
              <a:latin typeface="Arial"/>
              <a:ea typeface="Arial"/>
              <a:cs typeface="Arial"/>
              <a:sym typeface="Arial"/>
            </a:endParaRPr>
          </a:p>
        </p:txBody>
      </p:sp>
      <p:sp>
        <p:nvSpPr>
          <p:cNvPr id="55" name="Google Shape;55;p13"/>
          <p:cNvSpPr txBox="1"/>
          <p:nvPr/>
        </p:nvSpPr>
        <p:spPr>
          <a:xfrm>
            <a:off x="1462850" y="43125"/>
            <a:ext cx="6318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 sz="2700" u="none" cap="none" strike="noStrike">
                <a:solidFill>
                  <a:srgbClr val="000000"/>
                </a:solidFill>
                <a:latin typeface="Times New Roman"/>
                <a:ea typeface="Times New Roman"/>
                <a:cs typeface="Times New Roman"/>
                <a:sym typeface="Times New Roman"/>
              </a:rPr>
              <a:t>CSA0810 – Python Programming – Slot B</a:t>
            </a:r>
            <a:endParaRPr b="1" i="0" sz="2700" u="none" cap="none" strike="noStrike">
              <a:solidFill>
                <a:srgbClr val="000000"/>
              </a:solidFill>
              <a:latin typeface="Times New Roman"/>
              <a:ea typeface="Times New Roman"/>
              <a:cs typeface="Times New Roman"/>
              <a:sym typeface="Times New Roman"/>
            </a:endParaRPr>
          </a:p>
        </p:txBody>
      </p:sp>
      <p:sp>
        <p:nvSpPr>
          <p:cNvPr id="56" name="Google Shape;56;p13"/>
          <p:cNvSpPr txBox="1"/>
          <p:nvPr/>
        </p:nvSpPr>
        <p:spPr>
          <a:xfrm>
            <a:off x="5300" y="3379956"/>
            <a:ext cx="88674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800" u="none" cap="none" strike="noStrike">
                <a:solidFill>
                  <a:srgbClr val="000000"/>
                </a:solidFill>
                <a:latin typeface="Times New Roman"/>
                <a:ea typeface="Times New Roman"/>
                <a:cs typeface="Times New Roman"/>
                <a:sym typeface="Times New Roman"/>
              </a:rPr>
              <a:t>Guided By,</a:t>
            </a:r>
            <a:r>
              <a:rPr b="0" i="0" lang="en" sz="1800" u="none" cap="none" strike="noStrike">
                <a:solidFill>
                  <a:srgbClr val="000000"/>
                </a:solidFill>
                <a:latin typeface="Times New Roman"/>
                <a:ea typeface="Times New Roman"/>
                <a:cs typeface="Times New Roman"/>
                <a:sym typeface="Times New Roman"/>
              </a:rPr>
              <a:t>                                                                              </a:t>
            </a:r>
            <a:r>
              <a:rPr b="1" i="0" lang="en" sz="1800" u="none" cap="none" strike="noStrike">
                <a:solidFill>
                  <a:srgbClr val="000000"/>
                </a:solidFill>
                <a:latin typeface="Times New Roman"/>
                <a:ea typeface="Times New Roman"/>
                <a:cs typeface="Times New Roman"/>
                <a:sym typeface="Times New Roman"/>
              </a:rPr>
              <a:t>Project by,</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800" u="none" cap="none" strike="noStrike">
                <a:solidFill>
                  <a:srgbClr val="000000"/>
                </a:solidFill>
                <a:latin typeface="Times New Roman"/>
                <a:ea typeface="Times New Roman"/>
                <a:cs typeface="Times New Roman"/>
                <a:sym typeface="Times New Roman"/>
              </a:rPr>
              <a:t>T. Vincent Gnanaraj                                                                 </a:t>
            </a:r>
            <a:r>
              <a:rPr lang="en" sz="1800">
                <a:latin typeface="Times New Roman"/>
                <a:ea typeface="Times New Roman"/>
                <a:cs typeface="Times New Roman"/>
                <a:sym typeface="Times New Roman"/>
              </a:rPr>
              <a:t>Vegandla Venkata Chandu</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n" sz="1800" u="none" cap="none" strike="noStrike">
                <a:solidFill>
                  <a:srgbClr val="000000"/>
                </a:solidFill>
                <a:latin typeface="Times New Roman"/>
                <a:ea typeface="Times New Roman"/>
                <a:cs typeface="Times New Roman"/>
                <a:sym typeface="Times New Roman"/>
              </a:rPr>
              <a:t>(Course Faculty)                                                                      (19</a:t>
            </a:r>
            <a:r>
              <a:rPr i="1" lang="en" sz="1800">
                <a:latin typeface="Times New Roman"/>
                <a:ea typeface="Times New Roman"/>
                <a:cs typeface="Times New Roman"/>
                <a:sym typeface="Times New Roman"/>
              </a:rPr>
              <a:t>2210078</a:t>
            </a:r>
            <a:r>
              <a:rPr b="0" i="1" lang="en" sz="1800" u="none" cap="none" strike="noStrike">
                <a:solidFill>
                  <a:srgbClr val="000000"/>
                </a:solidFill>
                <a:latin typeface="Times New Roman"/>
                <a:ea typeface="Times New Roman"/>
                <a:cs typeface="Times New Roman"/>
                <a:sym typeface="Times New Roman"/>
              </a:rPr>
              <a:t>)</a:t>
            </a:r>
            <a:endParaRPr b="0" i="1"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800" u="none" cap="none" strike="noStrike">
                <a:solidFill>
                  <a:srgbClr val="000000"/>
                </a:solidFill>
                <a:latin typeface="Times New Roman"/>
                <a:ea typeface="Times New Roman"/>
                <a:cs typeface="Times New Roman"/>
                <a:sym typeface="Times New Roman"/>
              </a:rPr>
              <a:t>Python Programming </a:t>
            </a:r>
            <a:r>
              <a:rPr b="1" i="0" lang="en" sz="1800" u="none" cap="none" strike="noStrike">
                <a:solidFill>
                  <a:srgbClr val="000000"/>
                </a:solidFill>
                <a:latin typeface="Times New Roman"/>
                <a:ea typeface="Times New Roman"/>
                <a:cs typeface="Times New Roman"/>
                <a:sym typeface="Times New Roman"/>
              </a:rPr>
              <a:t>				                                 </a:t>
            </a:r>
            <a:r>
              <a:rPr b="0" i="0" lang="en" sz="1800" u="none" cap="none" strike="noStrike">
                <a:solidFill>
                  <a:srgbClr val="000000"/>
                </a:solidFill>
                <a:latin typeface="Times New Roman"/>
                <a:ea typeface="Times New Roman"/>
                <a:cs typeface="Times New Roman"/>
                <a:sym typeface="Times New Roman"/>
              </a:rPr>
              <a:t>Computer Science &amp; Engineering</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800" u="none" cap="none" strike="noStrike">
                <a:solidFill>
                  <a:srgbClr val="000000"/>
                </a:solidFill>
                <a:latin typeface="Times New Roman"/>
                <a:ea typeface="Times New Roman"/>
                <a:cs typeface="Times New Roman"/>
                <a:sym typeface="Times New Roman"/>
              </a:rPr>
              <a:t>SSE, SIMATS					                                         S</a:t>
            </a:r>
            <a:r>
              <a:rPr lang="en" sz="1800">
                <a:latin typeface="Times New Roman"/>
                <a:ea typeface="Times New Roman"/>
                <a:cs typeface="Times New Roman"/>
                <a:sym typeface="Times New Roman"/>
              </a:rPr>
              <a:t>aveetha School of Engineering</a:t>
            </a:r>
            <a:endParaRPr b="0" i="0" sz="1800" u="none" cap="none" strike="noStrike">
              <a:solidFill>
                <a:srgbClr val="000000"/>
              </a:solidFill>
              <a:latin typeface="Arial"/>
              <a:ea typeface="Arial"/>
              <a:cs typeface="Arial"/>
              <a:sym typeface="Arial"/>
            </a:endParaRPr>
          </a:p>
        </p:txBody>
      </p:sp>
      <p:pic>
        <p:nvPicPr>
          <p:cNvPr id="57" name="Google Shape;57;p13"/>
          <p:cNvPicPr preferRelativeResize="0"/>
          <p:nvPr/>
        </p:nvPicPr>
        <p:blipFill>
          <a:blip r:embed="rId3">
            <a:alphaModFix/>
          </a:blip>
          <a:stretch>
            <a:fillRect/>
          </a:stretch>
        </p:blipFill>
        <p:spPr>
          <a:xfrm>
            <a:off x="2130625" y="1290750"/>
            <a:ext cx="4616750" cy="2089200"/>
          </a:xfrm>
          <a:prstGeom prst="rect">
            <a:avLst/>
          </a:prstGeom>
          <a:noFill/>
          <a:ln>
            <a:noFill/>
          </a:ln>
        </p:spPr>
      </p:pic>
      <p:pic>
        <p:nvPicPr>
          <p:cNvPr id="58" name="Google Shape;58;p13"/>
          <p:cNvPicPr preferRelativeResize="0"/>
          <p:nvPr/>
        </p:nvPicPr>
        <p:blipFill>
          <a:blip r:embed="rId4">
            <a:alphaModFix/>
          </a:blip>
          <a:stretch>
            <a:fillRect/>
          </a:stretch>
        </p:blipFill>
        <p:spPr>
          <a:xfrm>
            <a:off x="0" y="0"/>
            <a:ext cx="832750" cy="832750"/>
          </a:xfrm>
          <a:prstGeom prst="rect">
            <a:avLst/>
          </a:prstGeom>
          <a:noFill/>
          <a:ln>
            <a:noFill/>
          </a:ln>
        </p:spPr>
      </p:pic>
      <p:pic>
        <p:nvPicPr>
          <p:cNvPr id="59" name="Google Shape;59;p13"/>
          <p:cNvPicPr preferRelativeResize="0"/>
          <p:nvPr/>
        </p:nvPicPr>
        <p:blipFill rotWithShape="1">
          <a:blip r:embed="rId5">
            <a:alphaModFix/>
          </a:blip>
          <a:srcRect b="0" l="0" r="0" t="0"/>
          <a:stretch/>
        </p:blipFill>
        <p:spPr>
          <a:xfrm>
            <a:off x="8466850" y="0"/>
            <a:ext cx="677142" cy="801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176" name="Shape 176"/>
        <p:cNvGrpSpPr/>
        <p:nvPr/>
      </p:nvGrpSpPr>
      <p:grpSpPr>
        <a:xfrm>
          <a:off x="0" y="0"/>
          <a:ext cx="0" cy="0"/>
          <a:chOff x="0" y="0"/>
          <a:chExt cx="0" cy="0"/>
        </a:xfrm>
      </p:grpSpPr>
      <p:sp>
        <p:nvSpPr>
          <p:cNvPr id="177" name="Google Shape;177;p22"/>
          <p:cNvSpPr txBox="1"/>
          <p:nvPr/>
        </p:nvSpPr>
        <p:spPr>
          <a:xfrm>
            <a:off x="3392650" y="319800"/>
            <a:ext cx="204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lt1"/>
                </a:solidFill>
                <a:latin typeface="Times New Roman"/>
                <a:ea typeface="Times New Roman"/>
                <a:cs typeface="Times New Roman"/>
                <a:sym typeface="Times New Roman"/>
              </a:rPr>
              <a:t>TESTING</a:t>
            </a:r>
            <a:endParaRPr b="1" sz="1800" u="sng">
              <a:solidFill>
                <a:schemeClr val="lt1"/>
              </a:solidFill>
              <a:latin typeface="Times New Roman"/>
              <a:ea typeface="Times New Roman"/>
              <a:cs typeface="Times New Roman"/>
              <a:sym typeface="Times New Roman"/>
            </a:endParaRPr>
          </a:p>
        </p:txBody>
      </p:sp>
      <p:sp>
        <p:nvSpPr>
          <p:cNvPr id="178" name="Google Shape;178;p22"/>
          <p:cNvSpPr txBox="1"/>
          <p:nvPr/>
        </p:nvSpPr>
        <p:spPr>
          <a:xfrm>
            <a:off x="817875" y="1322500"/>
            <a:ext cx="6445200" cy="28782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Clr>
                <a:schemeClr val="lt1"/>
              </a:buClr>
              <a:buSzPts val="1400"/>
              <a:buChar char="●"/>
            </a:pPr>
            <a:r>
              <a:rPr lang="en">
                <a:solidFill>
                  <a:schemeClr val="lt1"/>
                </a:solidFill>
              </a:rPr>
              <a:t>Quantitative Assessment: Utilized metrics like PSNR and SSIM for objective evaluation of enhanced image quality.</a:t>
            </a:r>
            <a:endParaRPr>
              <a:solidFill>
                <a:schemeClr val="lt1"/>
              </a:solidFill>
            </a:endParaRPr>
          </a:p>
          <a:p>
            <a:pPr indent="-317500" lvl="0" marL="457200" rtl="0" algn="just">
              <a:lnSpc>
                <a:spcPct val="115000"/>
              </a:lnSpc>
              <a:spcBef>
                <a:spcPts val="0"/>
              </a:spcBef>
              <a:spcAft>
                <a:spcPts val="0"/>
              </a:spcAft>
              <a:buClr>
                <a:schemeClr val="lt1"/>
              </a:buClr>
              <a:buSzPts val="1400"/>
              <a:buChar char="●"/>
            </a:pPr>
            <a:r>
              <a:rPr lang="en">
                <a:solidFill>
                  <a:schemeClr val="lt1"/>
                </a:solidFill>
              </a:rPr>
              <a:t>User Perception: Incorporated user feedback and preference surveys to subjectively assess visual improvements.</a:t>
            </a:r>
            <a:endParaRPr>
              <a:solidFill>
                <a:schemeClr val="lt1"/>
              </a:solidFill>
            </a:endParaRPr>
          </a:p>
          <a:p>
            <a:pPr indent="-317500" lvl="0" marL="457200" rtl="0" algn="just">
              <a:lnSpc>
                <a:spcPct val="115000"/>
              </a:lnSpc>
              <a:spcBef>
                <a:spcPts val="0"/>
              </a:spcBef>
              <a:spcAft>
                <a:spcPts val="0"/>
              </a:spcAft>
              <a:buClr>
                <a:schemeClr val="lt1"/>
              </a:buClr>
              <a:buSzPts val="1400"/>
              <a:buChar char="●"/>
            </a:pPr>
            <a:r>
              <a:rPr lang="en">
                <a:solidFill>
                  <a:schemeClr val="lt1"/>
                </a:solidFill>
              </a:rPr>
              <a:t>Robustness Verification: Ensured algorithms' resilience by stress-testing with diverse image content and degradation levels.</a:t>
            </a:r>
            <a:endParaRPr>
              <a:solidFill>
                <a:schemeClr val="lt1"/>
              </a:solidFill>
            </a:endParaRPr>
          </a:p>
          <a:p>
            <a:pPr indent="-317500" lvl="0" marL="457200" rtl="0" algn="just">
              <a:lnSpc>
                <a:spcPct val="115000"/>
              </a:lnSpc>
              <a:spcBef>
                <a:spcPts val="0"/>
              </a:spcBef>
              <a:spcAft>
                <a:spcPts val="0"/>
              </a:spcAft>
              <a:buClr>
                <a:schemeClr val="lt1"/>
              </a:buClr>
              <a:buSzPts val="1400"/>
              <a:buChar char="●"/>
            </a:pPr>
            <a:r>
              <a:rPr lang="en">
                <a:solidFill>
                  <a:schemeClr val="lt1"/>
                </a:solidFill>
              </a:rPr>
              <a:t>Benchmarking: Compared performance against industry standards, demonstrating the effectiveness of our image enhancement techniques.</a:t>
            </a:r>
            <a:endParaRPr>
              <a:solidFill>
                <a:schemeClr val="lt1"/>
              </a:solidFill>
            </a:endParaRPr>
          </a:p>
          <a:p>
            <a:pPr indent="-317500" lvl="0" marL="457200" rtl="0" algn="just">
              <a:lnSpc>
                <a:spcPct val="115000"/>
              </a:lnSpc>
              <a:spcBef>
                <a:spcPts val="0"/>
              </a:spcBef>
              <a:spcAft>
                <a:spcPts val="0"/>
              </a:spcAft>
              <a:buClr>
                <a:schemeClr val="lt1"/>
              </a:buClr>
              <a:buSzPts val="1400"/>
              <a:buFont typeface="Roboto"/>
              <a:buChar char="●"/>
            </a:pPr>
            <a:r>
              <a:rPr lang="en">
                <a:solidFill>
                  <a:schemeClr val="lt1"/>
                </a:solidFill>
              </a:rPr>
              <a:t>Iterative Refinement: Applied insights from iterative testing cycles to continuously optimize algorithms for enhanced image pro</a:t>
            </a:r>
            <a:r>
              <a:rPr lang="en">
                <a:solidFill>
                  <a:schemeClr val="lt1"/>
                </a:solidFill>
                <a:latin typeface="Roboto"/>
                <a:ea typeface="Roboto"/>
                <a:cs typeface="Roboto"/>
                <a:sym typeface="Roboto"/>
              </a:rPr>
              <a:t>cessing.</a:t>
            </a:r>
            <a:endParaRPr>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lt1"/>
              </a:solidFill>
            </a:endParaRPr>
          </a:p>
        </p:txBody>
      </p:sp>
      <p:pic>
        <p:nvPicPr>
          <p:cNvPr id="179" name="Google Shape;179;p22"/>
          <p:cNvPicPr preferRelativeResize="0"/>
          <p:nvPr/>
        </p:nvPicPr>
        <p:blipFill>
          <a:blip r:embed="rId3">
            <a:alphaModFix/>
          </a:blip>
          <a:stretch>
            <a:fillRect/>
          </a:stretch>
        </p:blipFill>
        <p:spPr>
          <a:xfrm>
            <a:off x="0" y="0"/>
            <a:ext cx="832750" cy="832750"/>
          </a:xfrm>
          <a:prstGeom prst="rect">
            <a:avLst/>
          </a:prstGeom>
          <a:noFill/>
          <a:ln>
            <a:noFill/>
          </a:ln>
        </p:spPr>
      </p:pic>
      <p:pic>
        <p:nvPicPr>
          <p:cNvPr id="180" name="Google Shape;180;p22"/>
          <p:cNvPicPr preferRelativeResize="0"/>
          <p:nvPr/>
        </p:nvPicPr>
        <p:blipFill rotWithShape="1">
          <a:blip r:embed="rId4">
            <a:alphaModFix/>
          </a:blip>
          <a:srcRect b="0" l="0" r="0" t="0"/>
          <a:stretch/>
        </p:blipFill>
        <p:spPr>
          <a:xfrm>
            <a:off x="8466850" y="0"/>
            <a:ext cx="677142" cy="801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184" name="Shape 184"/>
        <p:cNvGrpSpPr/>
        <p:nvPr/>
      </p:nvGrpSpPr>
      <p:grpSpPr>
        <a:xfrm>
          <a:off x="0" y="0"/>
          <a:ext cx="0" cy="0"/>
          <a:chOff x="0" y="0"/>
          <a:chExt cx="0" cy="0"/>
        </a:xfrm>
      </p:grpSpPr>
      <p:sp>
        <p:nvSpPr>
          <p:cNvPr id="185" name="Google Shape;185;p23"/>
          <p:cNvSpPr txBox="1"/>
          <p:nvPr/>
        </p:nvSpPr>
        <p:spPr>
          <a:xfrm>
            <a:off x="3174749" y="610950"/>
            <a:ext cx="2773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lang="en" sz="1800" u="sng">
                <a:latin typeface="Times New Roman"/>
                <a:ea typeface="Times New Roman"/>
                <a:cs typeface="Times New Roman"/>
                <a:sym typeface="Times New Roman"/>
              </a:rPr>
              <a:t>IMPLEMENTING</a:t>
            </a:r>
            <a:endParaRPr b="1" i="0" sz="1800" u="sng" cap="none" strike="noStrike">
              <a:solidFill>
                <a:srgbClr val="000000"/>
              </a:solidFill>
              <a:latin typeface="Times New Roman"/>
              <a:ea typeface="Times New Roman"/>
              <a:cs typeface="Times New Roman"/>
              <a:sym typeface="Times New Roman"/>
            </a:endParaRPr>
          </a:p>
        </p:txBody>
      </p:sp>
      <p:sp>
        <p:nvSpPr>
          <p:cNvPr id="186" name="Google Shape;186;p23"/>
          <p:cNvSpPr txBox="1"/>
          <p:nvPr/>
        </p:nvSpPr>
        <p:spPr>
          <a:xfrm>
            <a:off x="1043550" y="1511025"/>
            <a:ext cx="7056900" cy="29400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Clr>
                <a:schemeClr val="lt1"/>
              </a:buClr>
              <a:buSzPts val="1400"/>
              <a:buChar char="●"/>
            </a:pPr>
            <a:r>
              <a:rPr lang="en">
                <a:solidFill>
                  <a:schemeClr val="lt1"/>
                </a:solidFill>
              </a:rPr>
              <a:t>Python Utilization: Employed Python as the primary programming language for its versatility and extensive libraries.</a:t>
            </a:r>
            <a:endParaRPr>
              <a:solidFill>
                <a:schemeClr val="lt1"/>
              </a:solidFill>
            </a:endParaRPr>
          </a:p>
          <a:p>
            <a:pPr indent="-317500" lvl="0" marL="457200" rtl="0" algn="just">
              <a:lnSpc>
                <a:spcPct val="115000"/>
              </a:lnSpc>
              <a:spcBef>
                <a:spcPts val="0"/>
              </a:spcBef>
              <a:spcAft>
                <a:spcPts val="0"/>
              </a:spcAft>
              <a:buClr>
                <a:schemeClr val="lt1"/>
              </a:buClr>
              <a:buSzPts val="1400"/>
              <a:buChar char="●"/>
            </a:pPr>
            <a:r>
              <a:rPr lang="en">
                <a:solidFill>
                  <a:schemeClr val="lt1"/>
                </a:solidFill>
              </a:rPr>
              <a:t>OpenCV Integration: Leveraged OpenCV for image processing tasks, streamlining implementation and enhancing efficiency.</a:t>
            </a:r>
            <a:endParaRPr>
              <a:solidFill>
                <a:schemeClr val="lt1"/>
              </a:solidFill>
            </a:endParaRPr>
          </a:p>
          <a:p>
            <a:pPr indent="-317500" lvl="0" marL="457200" rtl="0" algn="just">
              <a:lnSpc>
                <a:spcPct val="115000"/>
              </a:lnSpc>
              <a:spcBef>
                <a:spcPts val="0"/>
              </a:spcBef>
              <a:spcAft>
                <a:spcPts val="0"/>
              </a:spcAft>
              <a:buClr>
                <a:schemeClr val="lt1"/>
              </a:buClr>
              <a:buSzPts val="1400"/>
              <a:buChar char="●"/>
            </a:pPr>
            <a:r>
              <a:rPr lang="en">
                <a:solidFill>
                  <a:schemeClr val="lt1"/>
                </a:solidFill>
              </a:rPr>
              <a:t>Modular Code Design: Implemented a modular code structure for clarity, ease of maintenance, and future scalability.</a:t>
            </a:r>
            <a:endParaRPr>
              <a:solidFill>
                <a:schemeClr val="lt1"/>
              </a:solidFill>
            </a:endParaRPr>
          </a:p>
          <a:p>
            <a:pPr indent="-317500" lvl="0" marL="457200" rtl="0" algn="just">
              <a:lnSpc>
                <a:spcPct val="115000"/>
              </a:lnSpc>
              <a:spcBef>
                <a:spcPts val="0"/>
              </a:spcBef>
              <a:spcAft>
                <a:spcPts val="0"/>
              </a:spcAft>
              <a:buClr>
                <a:schemeClr val="lt1"/>
              </a:buClr>
              <a:buSzPts val="1400"/>
              <a:buChar char="●"/>
            </a:pPr>
            <a:r>
              <a:rPr lang="en">
                <a:solidFill>
                  <a:schemeClr val="lt1"/>
                </a:solidFill>
              </a:rPr>
              <a:t>Parameter Tuning: Fine-tuned algorithm parameters to balance image enhancement and computational efficiency.</a:t>
            </a:r>
            <a:endParaRPr>
              <a:solidFill>
                <a:schemeClr val="lt1"/>
              </a:solidFill>
            </a:endParaRPr>
          </a:p>
          <a:p>
            <a:pPr indent="-317500" lvl="0" marL="457200" rtl="0" algn="just">
              <a:lnSpc>
                <a:spcPct val="115000"/>
              </a:lnSpc>
              <a:spcBef>
                <a:spcPts val="0"/>
              </a:spcBef>
              <a:spcAft>
                <a:spcPts val="0"/>
              </a:spcAft>
              <a:buClr>
                <a:schemeClr val="lt1"/>
              </a:buClr>
              <a:buSzPts val="1400"/>
              <a:buChar char="●"/>
            </a:pPr>
            <a:r>
              <a:rPr lang="en">
                <a:solidFill>
                  <a:schemeClr val="lt1"/>
                </a:solidFill>
              </a:rPr>
              <a:t>Version Control: Utilized version control (e.g., Git) for collaborative development, enabling seamless integration of enhancements and tracking changes.</a:t>
            </a:r>
            <a:endParaRPr>
              <a:solidFill>
                <a:schemeClr val="lt1"/>
              </a:solidFill>
            </a:endParaRPr>
          </a:p>
          <a:p>
            <a:pPr indent="0" lvl="0" marL="0" rtl="0" algn="l">
              <a:spcBef>
                <a:spcPts val="0"/>
              </a:spcBef>
              <a:spcAft>
                <a:spcPts val="0"/>
              </a:spcAft>
              <a:buNone/>
            </a:pPr>
            <a:r>
              <a:t/>
            </a:r>
            <a:endParaRPr sz="1800">
              <a:solidFill>
                <a:schemeClr val="lt2"/>
              </a:solidFill>
            </a:endParaRPr>
          </a:p>
        </p:txBody>
      </p:sp>
      <p:pic>
        <p:nvPicPr>
          <p:cNvPr id="187" name="Google Shape;187;p23"/>
          <p:cNvPicPr preferRelativeResize="0"/>
          <p:nvPr/>
        </p:nvPicPr>
        <p:blipFill>
          <a:blip r:embed="rId3">
            <a:alphaModFix/>
          </a:blip>
          <a:stretch>
            <a:fillRect/>
          </a:stretch>
        </p:blipFill>
        <p:spPr>
          <a:xfrm>
            <a:off x="0" y="0"/>
            <a:ext cx="832750" cy="832750"/>
          </a:xfrm>
          <a:prstGeom prst="rect">
            <a:avLst/>
          </a:prstGeom>
          <a:noFill/>
          <a:ln>
            <a:noFill/>
          </a:ln>
        </p:spPr>
      </p:pic>
      <p:pic>
        <p:nvPicPr>
          <p:cNvPr id="188" name="Google Shape;188;p23"/>
          <p:cNvPicPr preferRelativeResize="0"/>
          <p:nvPr/>
        </p:nvPicPr>
        <p:blipFill rotWithShape="1">
          <a:blip r:embed="rId4">
            <a:alphaModFix/>
          </a:blip>
          <a:srcRect b="0" l="0" r="0" t="0"/>
          <a:stretch/>
        </p:blipFill>
        <p:spPr>
          <a:xfrm>
            <a:off x="8466850" y="0"/>
            <a:ext cx="677142" cy="801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192" name="Shape 192"/>
        <p:cNvGrpSpPr/>
        <p:nvPr/>
      </p:nvGrpSpPr>
      <p:grpSpPr>
        <a:xfrm>
          <a:off x="0" y="0"/>
          <a:ext cx="0" cy="0"/>
          <a:chOff x="0" y="0"/>
          <a:chExt cx="0" cy="0"/>
        </a:xfrm>
      </p:grpSpPr>
      <p:sp>
        <p:nvSpPr>
          <p:cNvPr id="193" name="Google Shape;193;p24"/>
          <p:cNvSpPr txBox="1"/>
          <p:nvPr/>
        </p:nvSpPr>
        <p:spPr>
          <a:xfrm>
            <a:off x="4012363" y="115513"/>
            <a:ext cx="120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lt1"/>
                </a:solidFill>
                <a:latin typeface="Times New Roman"/>
                <a:ea typeface="Times New Roman"/>
                <a:cs typeface="Times New Roman"/>
                <a:sym typeface="Times New Roman"/>
              </a:rPr>
              <a:t>OUTPUT</a:t>
            </a:r>
            <a:endParaRPr b="1" sz="1800" u="sng">
              <a:solidFill>
                <a:schemeClr val="lt1"/>
              </a:solidFill>
              <a:latin typeface="Times New Roman"/>
              <a:ea typeface="Times New Roman"/>
              <a:cs typeface="Times New Roman"/>
              <a:sym typeface="Times New Roman"/>
            </a:endParaRPr>
          </a:p>
        </p:txBody>
      </p:sp>
      <p:pic>
        <p:nvPicPr>
          <p:cNvPr id="194" name="Google Shape;194;p24"/>
          <p:cNvPicPr preferRelativeResize="0"/>
          <p:nvPr/>
        </p:nvPicPr>
        <p:blipFill rotWithShape="1">
          <a:blip r:embed="rId3">
            <a:alphaModFix/>
          </a:blip>
          <a:srcRect b="0" l="0" r="0" t="2562"/>
          <a:stretch/>
        </p:blipFill>
        <p:spPr>
          <a:xfrm>
            <a:off x="1940838" y="728988"/>
            <a:ext cx="5347576" cy="2121651"/>
          </a:xfrm>
          <a:prstGeom prst="rect">
            <a:avLst/>
          </a:prstGeom>
          <a:noFill/>
          <a:ln>
            <a:noFill/>
          </a:ln>
        </p:spPr>
      </p:pic>
      <p:pic>
        <p:nvPicPr>
          <p:cNvPr id="195" name="Google Shape;195;p24"/>
          <p:cNvPicPr preferRelativeResize="0"/>
          <p:nvPr/>
        </p:nvPicPr>
        <p:blipFill>
          <a:blip r:embed="rId4">
            <a:alphaModFix/>
          </a:blip>
          <a:stretch>
            <a:fillRect/>
          </a:stretch>
        </p:blipFill>
        <p:spPr>
          <a:xfrm>
            <a:off x="1940825" y="2850637"/>
            <a:ext cx="5347577" cy="2177349"/>
          </a:xfrm>
          <a:prstGeom prst="rect">
            <a:avLst/>
          </a:prstGeom>
          <a:noFill/>
          <a:ln>
            <a:noFill/>
          </a:ln>
        </p:spPr>
      </p:pic>
      <p:pic>
        <p:nvPicPr>
          <p:cNvPr id="196" name="Google Shape;196;p24"/>
          <p:cNvPicPr preferRelativeResize="0"/>
          <p:nvPr/>
        </p:nvPicPr>
        <p:blipFill>
          <a:blip r:embed="rId5">
            <a:alphaModFix/>
          </a:blip>
          <a:stretch>
            <a:fillRect/>
          </a:stretch>
        </p:blipFill>
        <p:spPr>
          <a:xfrm>
            <a:off x="0" y="0"/>
            <a:ext cx="832750" cy="832750"/>
          </a:xfrm>
          <a:prstGeom prst="rect">
            <a:avLst/>
          </a:prstGeom>
          <a:noFill/>
          <a:ln>
            <a:noFill/>
          </a:ln>
        </p:spPr>
      </p:pic>
      <p:pic>
        <p:nvPicPr>
          <p:cNvPr id="197" name="Google Shape;197;p24"/>
          <p:cNvPicPr preferRelativeResize="0"/>
          <p:nvPr/>
        </p:nvPicPr>
        <p:blipFill rotWithShape="1">
          <a:blip r:embed="rId6">
            <a:alphaModFix/>
          </a:blip>
          <a:srcRect b="0" l="0" r="0" t="0"/>
          <a:stretch/>
        </p:blipFill>
        <p:spPr>
          <a:xfrm>
            <a:off x="8466850" y="0"/>
            <a:ext cx="677142" cy="801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201" name="Shape 201"/>
        <p:cNvGrpSpPr/>
        <p:nvPr/>
      </p:nvGrpSpPr>
      <p:grpSpPr>
        <a:xfrm>
          <a:off x="0" y="0"/>
          <a:ext cx="0" cy="0"/>
          <a:chOff x="0" y="0"/>
          <a:chExt cx="0" cy="0"/>
        </a:xfrm>
      </p:grpSpPr>
      <p:sp>
        <p:nvSpPr>
          <p:cNvPr id="202" name="Google Shape;202;p25"/>
          <p:cNvSpPr txBox="1"/>
          <p:nvPr/>
        </p:nvSpPr>
        <p:spPr>
          <a:xfrm>
            <a:off x="3651601" y="723375"/>
            <a:ext cx="1840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1800" u="sng" cap="none" strike="noStrike">
                <a:solidFill>
                  <a:srgbClr val="000000"/>
                </a:solidFill>
                <a:latin typeface="Times New Roman"/>
                <a:ea typeface="Times New Roman"/>
                <a:cs typeface="Times New Roman"/>
                <a:sym typeface="Times New Roman"/>
              </a:rPr>
              <a:t>CONCLUSION</a:t>
            </a:r>
            <a:endParaRPr b="1" i="0" sz="1800" u="sng" cap="none" strike="noStrike">
              <a:solidFill>
                <a:srgbClr val="000000"/>
              </a:solidFill>
              <a:latin typeface="Times New Roman"/>
              <a:ea typeface="Times New Roman"/>
              <a:cs typeface="Times New Roman"/>
              <a:sym typeface="Times New Roman"/>
            </a:endParaRPr>
          </a:p>
        </p:txBody>
      </p:sp>
      <p:sp>
        <p:nvSpPr>
          <p:cNvPr id="203" name="Google Shape;203;p25"/>
          <p:cNvSpPr txBox="1"/>
          <p:nvPr/>
        </p:nvSpPr>
        <p:spPr>
          <a:xfrm>
            <a:off x="1048050" y="1678950"/>
            <a:ext cx="7047900" cy="1908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lt1"/>
                </a:solidFill>
              </a:rPr>
              <a:t>I</a:t>
            </a:r>
            <a:r>
              <a:rPr lang="en">
                <a:solidFill>
                  <a:schemeClr val="lt1"/>
                </a:solidFill>
              </a:rPr>
              <a:t>n conclusion, our project has successfully demonstrated the efficacy of Python and OpenCV in improving image quality. Through rigorous testing, we've validated the robustness of our implementation, achieving notable advancements in both quantitative metrics and user-perceived visual quality. The modular design and parameter tuning have not only optimized our image enhancement algorithms but also laid the groundwork for future developments. As we move forward, the positive outcomes from this project underscore the potential of Python-based image processing in real-world applications, promising continued strides in the field of visual enhancement.</a:t>
            </a:r>
            <a:endParaRPr sz="1900">
              <a:solidFill>
                <a:schemeClr val="lt1"/>
              </a:solidFill>
            </a:endParaRPr>
          </a:p>
        </p:txBody>
      </p:sp>
      <p:pic>
        <p:nvPicPr>
          <p:cNvPr id="204" name="Google Shape;204;p25"/>
          <p:cNvPicPr preferRelativeResize="0"/>
          <p:nvPr/>
        </p:nvPicPr>
        <p:blipFill>
          <a:blip r:embed="rId3">
            <a:alphaModFix/>
          </a:blip>
          <a:stretch>
            <a:fillRect/>
          </a:stretch>
        </p:blipFill>
        <p:spPr>
          <a:xfrm>
            <a:off x="0" y="0"/>
            <a:ext cx="832750" cy="832750"/>
          </a:xfrm>
          <a:prstGeom prst="rect">
            <a:avLst/>
          </a:prstGeom>
          <a:noFill/>
          <a:ln>
            <a:noFill/>
          </a:ln>
        </p:spPr>
      </p:pic>
      <p:pic>
        <p:nvPicPr>
          <p:cNvPr id="205" name="Google Shape;205;p25"/>
          <p:cNvPicPr preferRelativeResize="0"/>
          <p:nvPr/>
        </p:nvPicPr>
        <p:blipFill rotWithShape="1">
          <a:blip r:embed="rId4">
            <a:alphaModFix/>
          </a:blip>
          <a:srcRect b="0" l="0" r="0" t="0"/>
          <a:stretch/>
        </p:blipFill>
        <p:spPr>
          <a:xfrm>
            <a:off x="8466850" y="0"/>
            <a:ext cx="677142" cy="801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209" name="Shape 209"/>
        <p:cNvGrpSpPr/>
        <p:nvPr/>
      </p:nvGrpSpPr>
      <p:grpSpPr>
        <a:xfrm>
          <a:off x="0" y="0"/>
          <a:ext cx="0" cy="0"/>
          <a:chOff x="0" y="0"/>
          <a:chExt cx="0" cy="0"/>
        </a:xfrm>
      </p:grpSpPr>
      <p:pic>
        <p:nvPicPr>
          <p:cNvPr id="210" name="Google Shape;210;p26"/>
          <p:cNvPicPr preferRelativeResize="0"/>
          <p:nvPr/>
        </p:nvPicPr>
        <p:blipFill rotWithShape="1">
          <a:blip r:embed="rId3">
            <a:alphaModFix/>
          </a:blip>
          <a:srcRect b="0" l="0" r="0" t="0"/>
          <a:stretch/>
        </p:blipFill>
        <p:spPr>
          <a:xfrm>
            <a:off x="8340875" y="53725"/>
            <a:ext cx="677142" cy="801100"/>
          </a:xfrm>
          <a:prstGeom prst="rect">
            <a:avLst/>
          </a:prstGeom>
          <a:noFill/>
          <a:ln>
            <a:noFill/>
          </a:ln>
        </p:spPr>
      </p:pic>
      <p:sp>
        <p:nvSpPr>
          <p:cNvPr id="211" name="Google Shape;211;p26"/>
          <p:cNvSpPr txBox="1"/>
          <p:nvPr/>
        </p:nvSpPr>
        <p:spPr>
          <a:xfrm>
            <a:off x="3117450" y="854825"/>
            <a:ext cx="2909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lang="en" sz="1800" u="sng">
                <a:latin typeface="Times New Roman"/>
                <a:ea typeface="Times New Roman"/>
                <a:cs typeface="Times New Roman"/>
                <a:sym typeface="Times New Roman"/>
              </a:rPr>
              <a:t>FUTURE SCOPE</a:t>
            </a:r>
            <a:endParaRPr b="1" i="0" sz="2400" u="sng" cap="none" strike="noStrike">
              <a:solidFill>
                <a:srgbClr val="000000"/>
              </a:solidFill>
              <a:latin typeface="Times New Roman"/>
              <a:ea typeface="Times New Roman"/>
              <a:cs typeface="Times New Roman"/>
              <a:sym typeface="Times New Roman"/>
            </a:endParaRPr>
          </a:p>
        </p:txBody>
      </p:sp>
      <p:sp>
        <p:nvSpPr>
          <p:cNvPr id="212" name="Google Shape;212;p26"/>
          <p:cNvSpPr txBox="1"/>
          <p:nvPr/>
        </p:nvSpPr>
        <p:spPr>
          <a:xfrm>
            <a:off x="802650" y="1751300"/>
            <a:ext cx="7439400" cy="23364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Clr>
                <a:schemeClr val="lt1"/>
              </a:buClr>
              <a:buSzPts val="1400"/>
              <a:buChar char="●"/>
            </a:pPr>
            <a:r>
              <a:rPr lang="en">
                <a:solidFill>
                  <a:schemeClr val="lt1"/>
                </a:solidFill>
              </a:rPr>
              <a:t>Advanced Algorithms: Algorithms to further enhance image quality, incorporating state-of-the-art techniques for noise reduction, super-resolution, and color correction.</a:t>
            </a:r>
            <a:endParaRPr>
              <a:solidFill>
                <a:schemeClr val="lt1"/>
              </a:solidFill>
            </a:endParaRPr>
          </a:p>
          <a:p>
            <a:pPr indent="-317500" lvl="0" marL="457200" rtl="0" algn="just">
              <a:lnSpc>
                <a:spcPct val="115000"/>
              </a:lnSpc>
              <a:spcBef>
                <a:spcPts val="0"/>
              </a:spcBef>
              <a:spcAft>
                <a:spcPts val="0"/>
              </a:spcAft>
              <a:buClr>
                <a:schemeClr val="lt1"/>
              </a:buClr>
              <a:buSzPts val="1400"/>
              <a:buChar char="●"/>
            </a:pPr>
            <a:r>
              <a:rPr lang="en">
                <a:solidFill>
                  <a:schemeClr val="lt1"/>
                </a:solidFill>
              </a:rPr>
              <a:t>Machine Learning Integration: T</a:t>
            </a:r>
            <a:r>
              <a:rPr lang="en">
                <a:solidFill>
                  <a:schemeClr val="lt1"/>
                </a:solidFill>
              </a:rPr>
              <a:t>o learn and adapt to diverse image characteristics, enabling the system to automatically adjust enhancement parameters based on content and context.</a:t>
            </a:r>
            <a:endParaRPr>
              <a:solidFill>
                <a:schemeClr val="lt1"/>
              </a:solidFill>
            </a:endParaRPr>
          </a:p>
          <a:p>
            <a:pPr indent="-317500" lvl="0" marL="457200" rtl="0" algn="just">
              <a:lnSpc>
                <a:spcPct val="115000"/>
              </a:lnSpc>
              <a:spcBef>
                <a:spcPts val="0"/>
              </a:spcBef>
              <a:spcAft>
                <a:spcPts val="0"/>
              </a:spcAft>
              <a:buClr>
                <a:schemeClr val="lt1"/>
              </a:buClr>
              <a:buSzPts val="1400"/>
              <a:buChar char="●"/>
            </a:pPr>
            <a:r>
              <a:rPr lang="en">
                <a:solidFill>
                  <a:schemeClr val="lt1"/>
                </a:solidFill>
              </a:rPr>
              <a:t>Real-time Processin</a:t>
            </a:r>
            <a:r>
              <a:rPr lang="en">
                <a:solidFill>
                  <a:schemeClr val="lt1"/>
                </a:solidFill>
              </a:rPr>
              <a:t>g: M</a:t>
            </a:r>
            <a:r>
              <a:rPr lang="en">
                <a:solidFill>
                  <a:schemeClr val="lt1"/>
                </a:solidFill>
              </a:rPr>
              <a:t>aking the system applicable for dynamic scenarios such as video streaming, live broadcasts, and interactive applications, thereby expanding its usability and impact.</a:t>
            </a:r>
            <a:endParaRPr>
              <a:solidFill>
                <a:schemeClr val="lt1"/>
              </a:solidFill>
            </a:endParaRPr>
          </a:p>
          <a:p>
            <a:pPr indent="0" lvl="0" marL="45720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213" name="Google Shape;213;p26"/>
          <p:cNvPicPr preferRelativeResize="0"/>
          <p:nvPr/>
        </p:nvPicPr>
        <p:blipFill>
          <a:blip r:embed="rId4">
            <a:alphaModFix/>
          </a:blip>
          <a:stretch>
            <a:fillRect/>
          </a:stretch>
        </p:blipFill>
        <p:spPr>
          <a:xfrm>
            <a:off x="0" y="0"/>
            <a:ext cx="832750" cy="832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217" name="Shape 217"/>
        <p:cNvGrpSpPr/>
        <p:nvPr/>
      </p:nvGrpSpPr>
      <p:grpSpPr>
        <a:xfrm>
          <a:off x="0" y="0"/>
          <a:ext cx="0" cy="0"/>
          <a:chOff x="0" y="0"/>
          <a:chExt cx="0" cy="0"/>
        </a:xfrm>
      </p:grpSpPr>
      <p:sp>
        <p:nvSpPr>
          <p:cNvPr id="218" name="Google Shape;218;p27"/>
          <p:cNvSpPr txBox="1"/>
          <p:nvPr/>
        </p:nvSpPr>
        <p:spPr>
          <a:xfrm>
            <a:off x="3516825" y="323925"/>
            <a:ext cx="1664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lt1"/>
                </a:solidFill>
                <a:latin typeface="Times New Roman"/>
                <a:ea typeface="Times New Roman"/>
                <a:cs typeface="Times New Roman"/>
                <a:sym typeface="Times New Roman"/>
              </a:rPr>
              <a:t>REFERENCE</a:t>
            </a:r>
            <a:endParaRPr b="1" sz="1800" u="sng">
              <a:solidFill>
                <a:schemeClr val="lt1"/>
              </a:solidFill>
              <a:latin typeface="Times New Roman"/>
              <a:ea typeface="Times New Roman"/>
              <a:cs typeface="Times New Roman"/>
              <a:sym typeface="Times New Roman"/>
            </a:endParaRPr>
          </a:p>
        </p:txBody>
      </p:sp>
      <p:sp>
        <p:nvSpPr>
          <p:cNvPr id="219" name="Google Shape;219;p27"/>
          <p:cNvSpPr txBox="1"/>
          <p:nvPr/>
        </p:nvSpPr>
        <p:spPr>
          <a:xfrm>
            <a:off x="433950" y="1026200"/>
            <a:ext cx="8276100" cy="28995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SzPts val="1400"/>
              <a:buAutoNum type="arabicPeriod"/>
            </a:pPr>
            <a:r>
              <a:rPr lang="en">
                <a:solidFill>
                  <a:schemeClr val="lt1"/>
                </a:solidFill>
              </a:rPr>
              <a:t>Schurinkje,Aug24th,2018.</a:t>
            </a:r>
            <a:r>
              <a:rPr lang="en">
                <a:solidFill>
                  <a:schemeClr val="lt1"/>
                </a:solidFill>
              </a:rPr>
              <a:t>Vasilis</a:t>
            </a:r>
            <a:r>
              <a:rPr lang="en">
                <a:solidFill>
                  <a:schemeClr val="lt1"/>
                </a:solidFill>
              </a:rPr>
              <a:t>.Aug24,2018 . </a:t>
            </a:r>
            <a:r>
              <a:rPr lang="en" u="sng">
                <a:solidFill>
                  <a:schemeClr val="hlink"/>
                </a:solidFill>
                <a:hlinkClick r:id="rId3"/>
              </a:rPr>
              <a:t>https://stackoverflow.com/questions/52004133/how-to-improve-image-quality</a:t>
            </a:r>
            <a:endParaRPr>
              <a:solidFill>
                <a:schemeClr val="lt1"/>
              </a:solidFill>
            </a:endParaRPr>
          </a:p>
          <a:p>
            <a:pPr indent="-317500" lvl="0" marL="457200" rtl="0" algn="just">
              <a:lnSpc>
                <a:spcPct val="115000"/>
              </a:lnSpc>
              <a:spcBef>
                <a:spcPts val="0"/>
              </a:spcBef>
              <a:spcAft>
                <a:spcPts val="0"/>
              </a:spcAft>
              <a:buSzPts val="1400"/>
              <a:buAutoNum type="arabicPeriod"/>
            </a:pPr>
            <a:r>
              <a:rPr lang="en">
                <a:solidFill>
                  <a:schemeClr val="lt1"/>
                </a:solidFill>
              </a:rPr>
              <a:t>Akashkumar 02, Dec 2020</a:t>
            </a:r>
            <a:endParaRPr>
              <a:solidFill>
                <a:schemeClr val="lt1"/>
              </a:solidFill>
            </a:endParaRPr>
          </a:p>
          <a:p>
            <a:pPr indent="0" lvl="0" marL="457200" rtl="0" algn="just">
              <a:lnSpc>
                <a:spcPct val="115000"/>
              </a:lnSpc>
              <a:spcBef>
                <a:spcPts val="100"/>
              </a:spcBef>
              <a:spcAft>
                <a:spcPts val="0"/>
              </a:spcAft>
              <a:buNone/>
            </a:pPr>
            <a:r>
              <a:rPr lang="en">
                <a:solidFill>
                  <a:schemeClr val="lt1"/>
                </a:solidFill>
              </a:rPr>
              <a:t> </a:t>
            </a:r>
            <a:r>
              <a:rPr lang="en" u="sng">
                <a:solidFill>
                  <a:schemeClr val="hlink"/>
                </a:solidFill>
                <a:hlinkClick r:id="rId4"/>
              </a:rPr>
              <a:t>https://www.geeksforgeeks.org/change-image-resolution-using-pillow-in-python/</a:t>
            </a:r>
            <a:endParaRPr>
              <a:solidFill>
                <a:schemeClr val="lt1"/>
              </a:solidFill>
            </a:endParaRPr>
          </a:p>
          <a:p>
            <a:pPr indent="-314325" lvl="0" marL="457200" rtl="0" algn="just">
              <a:lnSpc>
                <a:spcPct val="115000"/>
              </a:lnSpc>
              <a:spcBef>
                <a:spcPts val="100"/>
              </a:spcBef>
              <a:spcAft>
                <a:spcPts val="0"/>
              </a:spcAft>
              <a:buSzPts val="1350"/>
              <a:buAutoNum type="arabicPeriod"/>
            </a:pPr>
            <a:r>
              <a:rPr lang="en" sz="1350">
                <a:solidFill>
                  <a:srgbClr val="051E50"/>
                </a:solidFill>
              </a:rPr>
              <a:t>Adrian Rosebrock 19 Nov 2020</a:t>
            </a:r>
            <a:endParaRPr sz="1350">
              <a:solidFill>
                <a:srgbClr val="051E50"/>
              </a:solidFill>
            </a:endParaRPr>
          </a:p>
          <a:p>
            <a:pPr indent="0" lvl="0" marL="457200" rtl="0" algn="just">
              <a:lnSpc>
                <a:spcPct val="115000"/>
              </a:lnSpc>
              <a:spcBef>
                <a:spcPts val="100"/>
              </a:spcBef>
              <a:spcAft>
                <a:spcPts val="0"/>
              </a:spcAft>
              <a:buNone/>
            </a:pPr>
            <a:r>
              <a:rPr lang="en" sz="1350" u="sng">
                <a:solidFill>
                  <a:schemeClr val="hlink"/>
                </a:solidFill>
                <a:hlinkClick r:id="rId5"/>
              </a:rPr>
              <a:t>https://pyimagesearch.com/2020/11/09/opencv-super-resolution-with-deep-learning/</a:t>
            </a:r>
            <a:endParaRPr sz="1350">
              <a:solidFill>
                <a:srgbClr val="051E50"/>
              </a:solidFill>
            </a:endParaRPr>
          </a:p>
          <a:p>
            <a:pPr indent="-314325" lvl="0" marL="457200" rtl="0" algn="just">
              <a:lnSpc>
                <a:spcPct val="115000"/>
              </a:lnSpc>
              <a:spcBef>
                <a:spcPts val="100"/>
              </a:spcBef>
              <a:spcAft>
                <a:spcPts val="0"/>
              </a:spcAft>
              <a:buSzPts val="1350"/>
              <a:buAutoNum type="arabicPeriod"/>
            </a:pPr>
            <a:r>
              <a:rPr lang="en" sz="1350">
                <a:solidFill>
                  <a:srgbClr val="051E50"/>
                </a:solidFill>
              </a:rPr>
              <a:t>AshishBansal</a:t>
            </a:r>
            <a:r>
              <a:rPr lang="en" sz="1350" u="sng">
                <a:solidFill>
                  <a:schemeClr val="hlink"/>
                </a:solidFill>
                <a:hlinkClick r:id="rId6"/>
              </a:rPr>
              <a:t>:</a:t>
            </a:r>
            <a:r>
              <a:rPr lang="en"/>
              <a:t>26 May 2020</a:t>
            </a:r>
            <a:endParaRPr/>
          </a:p>
          <a:p>
            <a:pPr indent="-314325" lvl="0" marL="457200" rtl="0" algn="just">
              <a:lnSpc>
                <a:spcPct val="115000"/>
              </a:lnSpc>
              <a:spcBef>
                <a:spcPts val="0"/>
              </a:spcBef>
              <a:spcAft>
                <a:spcPts val="0"/>
              </a:spcAft>
              <a:buSzPts val="1350"/>
              <a:buAutoNum type="arabicPeriod"/>
            </a:pPr>
            <a:r>
              <a:rPr lang="en" sz="1350" u="sng">
                <a:solidFill>
                  <a:schemeClr val="hlink"/>
                </a:solidFill>
                <a:hlinkClick r:id="rId7"/>
              </a:rPr>
              <a:t>//towardsdatascience.com/image-enhancement-techniques-using-opencv-and-python-9191d5c30d45</a:t>
            </a:r>
            <a:endParaRPr sz="1350">
              <a:solidFill>
                <a:srgbClr val="051E50"/>
              </a:solidFill>
            </a:endParaRPr>
          </a:p>
          <a:p>
            <a:pPr indent="-317500" lvl="0" marL="457200" rtl="0" algn="just">
              <a:lnSpc>
                <a:spcPct val="115000"/>
              </a:lnSpc>
              <a:spcBef>
                <a:spcPts val="0"/>
              </a:spcBef>
              <a:spcAft>
                <a:spcPts val="0"/>
              </a:spcAft>
              <a:buSzPts val="1400"/>
              <a:buAutoNum type="arabicPeriod"/>
            </a:pPr>
            <a:r>
              <a:rPr lang="en">
                <a:solidFill>
                  <a:srgbClr val="051E50"/>
                </a:solidFill>
              </a:rPr>
              <a:t>Neetika Khandelwal 25th August, 2023. </a:t>
            </a:r>
            <a:r>
              <a:rPr lang="en" u="sng">
                <a:solidFill>
                  <a:schemeClr val="hlink"/>
                </a:solidFill>
                <a:hlinkClick r:id="rId8"/>
              </a:rPr>
              <a:t>https://neptune.ai/blog/image-processing-python</a:t>
            </a:r>
            <a:endParaRPr>
              <a:solidFill>
                <a:srgbClr val="051E50"/>
              </a:solidFill>
            </a:endParaRPr>
          </a:p>
          <a:p>
            <a:pPr indent="0" lvl="0" marL="457200" rtl="0" algn="just">
              <a:lnSpc>
                <a:spcPct val="115000"/>
              </a:lnSpc>
              <a:spcBef>
                <a:spcPts val="100"/>
              </a:spcBef>
              <a:spcAft>
                <a:spcPts val="100"/>
              </a:spcAft>
              <a:buNone/>
            </a:pPr>
            <a:r>
              <a:t/>
            </a:r>
            <a:endParaRPr sz="1350">
              <a:solidFill>
                <a:srgbClr val="051E50"/>
              </a:solidFill>
              <a:highlight>
                <a:srgbClr val="F4F6FA"/>
              </a:highlight>
            </a:endParaRPr>
          </a:p>
        </p:txBody>
      </p:sp>
      <p:pic>
        <p:nvPicPr>
          <p:cNvPr id="220" name="Google Shape;220;p27"/>
          <p:cNvPicPr preferRelativeResize="0"/>
          <p:nvPr/>
        </p:nvPicPr>
        <p:blipFill>
          <a:blip r:embed="rId9">
            <a:alphaModFix/>
          </a:blip>
          <a:stretch>
            <a:fillRect/>
          </a:stretch>
        </p:blipFill>
        <p:spPr>
          <a:xfrm>
            <a:off x="0" y="0"/>
            <a:ext cx="832750" cy="832750"/>
          </a:xfrm>
          <a:prstGeom prst="rect">
            <a:avLst/>
          </a:prstGeom>
          <a:noFill/>
          <a:ln>
            <a:noFill/>
          </a:ln>
        </p:spPr>
      </p:pic>
      <p:pic>
        <p:nvPicPr>
          <p:cNvPr id="221" name="Google Shape;221;p27"/>
          <p:cNvPicPr preferRelativeResize="0"/>
          <p:nvPr/>
        </p:nvPicPr>
        <p:blipFill rotWithShape="1">
          <a:blip r:embed="rId10">
            <a:alphaModFix/>
          </a:blip>
          <a:srcRect b="0" l="0" r="0" t="0"/>
          <a:stretch/>
        </p:blipFill>
        <p:spPr>
          <a:xfrm>
            <a:off x="8466850" y="0"/>
            <a:ext cx="677142" cy="801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225" name="Shape 225"/>
        <p:cNvGrpSpPr/>
        <p:nvPr/>
      </p:nvGrpSpPr>
      <p:grpSpPr>
        <a:xfrm>
          <a:off x="0" y="0"/>
          <a:ext cx="0" cy="0"/>
          <a:chOff x="0" y="0"/>
          <a:chExt cx="0" cy="0"/>
        </a:xfrm>
      </p:grpSpPr>
      <p:sp>
        <p:nvSpPr>
          <p:cNvPr id="226" name="Google Shape;226;p28"/>
          <p:cNvSpPr txBox="1"/>
          <p:nvPr/>
        </p:nvSpPr>
        <p:spPr>
          <a:xfrm>
            <a:off x="3068050" y="1665350"/>
            <a:ext cx="51258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0">
                <a:solidFill>
                  <a:schemeClr val="lt1"/>
                </a:solidFill>
                <a:latin typeface="Times New Roman"/>
                <a:ea typeface="Times New Roman"/>
                <a:cs typeface="Times New Roman"/>
                <a:sym typeface="Times New Roman"/>
              </a:rPr>
              <a:t>END</a:t>
            </a:r>
            <a:endParaRPr b="1" sz="10000">
              <a:solidFill>
                <a:schemeClr val="lt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63" name="Shape 63"/>
        <p:cNvGrpSpPr/>
        <p:nvPr/>
      </p:nvGrpSpPr>
      <p:grpSpPr>
        <a:xfrm>
          <a:off x="0" y="0"/>
          <a:ext cx="0" cy="0"/>
          <a:chOff x="0" y="0"/>
          <a:chExt cx="0" cy="0"/>
        </a:xfrm>
      </p:grpSpPr>
      <p:sp>
        <p:nvSpPr>
          <p:cNvPr id="64" name="Google Shape;64;p14"/>
          <p:cNvSpPr txBox="1"/>
          <p:nvPr/>
        </p:nvSpPr>
        <p:spPr>
          <a:xfrm>
            <a:off x="271875" y="1321200"/>
            <a:ext cx="8417700" cy="2662800"/>
          </a:xfrm>
          <a:prstGeom prst="rect">
            <a:avLst/>
          </a:prstGeom>
          <a:noFill/>
          <a:ln>
            <a:noFill/>
          </a:ln>
        </p:spPr>
        <p:txBody>
          <a:bodyPr anchorCtr="0" anchor="t" bIns="91425" lIns="91425" spcFirstLastPara="1" rIns="91425" wrap="square" tIns="91425">
            <a:spAutoFit/>
          </a:bodyPr>
          <a:lstStyle/>
          <a:p>
            <a:pPr indent="0" lvl="0" marL="0" marR="0" rtl="0" algn="l">
              <a:lnSpc>
                <a:spcPct val="50000"/>
              </a:lnSpc>
              <a:spcBef>
                <a:spcPts val="0"/>
              </a:spcBef>
              <a:spcAft>
                <a:spcPts val="0"/>
              </a:spcAft>
              <a:buClr>
                <a:srgbClr val="000000"/>
              </a:buClr>
              <a:buSzPts val="1700"/>
              <a:buFont typeface="Arial"/>
              <a:buNone/>
            </a:pPr>
            <a:r>
              <a:t/>
            </a:r>
            <a:endParaRPr b="1" i="0" u="none" cap="none" strike="noStrike">
              <a:solidFill>
                <a:schemeClr val="dk1"/>
              </a:solidFill>
              <a:highlight>
                <a:srgbClr val="9FC5E8"/>
              </a:highlight>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lang="en">
                <a:solidFill>
                  <a:schemeClr val="lt1"/>
                </a:solidFill>
                <a:highlight>
                  <a:srgbClr val="9FC5E8"/>
                </a:highlight>
              </a:rPr>
              <a:t>I</a:t>
            </a:r>
            <a:r>
              <a:rPr lang="en">
                <a:solidFill>
                  <a:schemeClr val="lt1"/>
                </a:solidFill>
              </a:rPr>
              <a:t>mage enhancement is the process of altering the appearance of an image for improved visibility of features of interest or to facilitate subsequent image analysis such as the measurement or classification of objects</a:t>
            </a:r>
            <a:r>
              <a:rPr lang="en">
                <a:solidFill>
                  <a:schemeClr val="lt1"/>
                </a:solidFill>
                <a:highlight>
                  <a:srgbClr val="9FC5E8"/>
                </a:highlight>
              </a:rPr>
              <a:t>.</a:t>
            </a:r>
            <a:r>
              <a:rPr lang="en">
                <a:solidFill>
                  <a:schemeClr val="lt1"/>
                </a:solidFill>
              </a:rPr>
              <a:t>the pursuit of achieving higher image quality is a fundamental objective. This project focuses on the development of a robust and versatile image enhancement framework using Python.The Python programming language and popular libraries such as OpenCV, TensorFlow, and Keras will be utilized to implement the proposed image enhancement pipeline. The project aims to provide a comprehensive solution for improving image quality, catering to a wide range of applications, including photography, medical imaging, and computer vision.The effectiveness of the developed framework will be evaluated using standard image quality metrics, visual inspection, and user feedback. The project's outcomes are expected to contribute to advancements in image processing and provide a valuable tool for practitioners seeking to enhance the visual quality of digital images in various domains.</a:t>
            </a:r>
            <a:endParaRPr b="1" i="0" u="none" cap="none" strike="noStrike">
              <a:solidFill>
                <a:schemeClr val="lt1"/>
              </a:solidFill>
            </a:endParaRPr>
          </a:p>
        </p:txBody>
      </p:sp>
      <p:sp>
        <p:nvSpPr>
          <p:cNvPr id="65" name="Google Shape;65;p14"/>
          <p:cNvSpPr txBox="1"/>
          <p:nvPr/>
        </p:nvSpPr>
        <p:spPr>
          <a:xfrm>
            <a:off x="271875" y="4038812"/>
            <a:ext cx="7735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sng" cap="none" strike="noStrike">
                <a:solidFill>
                  <a:schemeClr val="lt1"/>
                </a:solidFill>
                <a:latin typeface="Times New Roman"/>
                <a:ea typeface="Times New Roman"/>
                <a:cs typeface="Times New Roman"/>
                <a:sym typeface="Times New Roman"/>
              </a:rPr>
              <a:t>Keywords </a:t>
            </a:r>
            <a:r>
              <a:rPr b="0" i="0" lang="en" sz="1800" u="sng" cap="none" strike="noStrike">
                <a:solidFill>
                  <a:schemeClr val="lt1"/>
                </a:solidFill>
                <a:latin typeface="Times New Roman"/>
                <a:ea typeface="Times New Roman"/>
                <a:cs typeface="Times New Roman"/>
                <a:sym typeface="Times New Roman"/>
              </a:rPr>
              <a:t>:</a:t>
            </a:r>
            <a:r>
              <a:rPr b="0" i="0" lang="en" sz="1750" u="none" cap="none" strike="noStrike">
                <a:solidFill>
                  <a:schemeClr val="lt1"/>
                </a:solidFill>
                <a:latin typeface="Times New Roman"/>
                <a:ea typeface="Times New Roman"/>
                <a:cs typeface="Times New Roman"/>
                <a:sym typeface="Times New Roman"/>
              </a:rPr>
              <a:t> </a:t>
            </a:r>
            <a:r>
              <a:rPr lang="en" sz="1300"/>
              <a:t>Image Quality Enhancement,Python,Image Processing,Contrast Adjustment,OpenCV.</a:t>
            </a:r>
            <a:endParaRPr i="0" sz="2000" u="none" cap="none" strike="noStrike"/>
          </a:p>
        </p:txBody>
      </p:sp>
      <p:sp>
        <p:nvSpPr>
          <p:cNvPr id="66" name="Google Shape;66;p14"/>
          <p:cNvSpPr txBox="1"/>
          <p:nvPr/>
        </p:nvSpPr>
        <p:spPr>
          <a:xfrm>
            <a:off x="3655585" y="669621"/>
            <a:ext cx="1529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ABSTRACT </a:t>
            </a:r>
            <a:endParaRPr/>
          </a:p>
        </p:txBody>
      </p:sp>
      <p:pic>
        <p:nvPicPr>
          <p:cNvPr id="67" name="Google Shape;67;p14"/>
          <p:cNvPicPr preferRelativeResize="0"/>
          <p:nvPr/>
        </p:nvPicPr>
        <p:blipFill>
          <a:blip r:embed="rId3">
            <a:alphaModFix/>
          </a:blip>
          <a:stretch>
            <a:fillRect/>
          </a:stretch>
        </p:blipFill>
        <p:spPr>
          <a:xfrm>
            <a:off x="0" y="0"/>
            <a:ext cx="832750" cy="832750"/>
          </a:xfrm>
          <a:prstGeom prst="rect">
            <a:avLst/>
          </a:prstGeom>
          <a:noFill/>
          <a:ln>
            <a:noFill/>
          </a:ln>
        </p:spPr>
      </p:pic>
      <p:pic>
        <p:nvPicPr>
          <p:cNvPr id="68" name="Google Shape;68;p14"/>
          <p:cNvPicPr preferRelativeResize="0"/>
          <p:nvPr/>
        </p:nvPicPr>
        <p:blipFill rotWithShape="1">
          <a:blip r:embed="rId4">
            <a:alphaModFix/>
          </a:blip>
          <a:srcRect b="0" l="0" r="0" t="0"/>
          <a:stretch/>
        </p:blipFill>
        <p:spPr>
          <a:xfrm>
            <a:off x="8466850" y="0"/>
            <a:ext cx="677142" cy="801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72" name="Shape 72"/>
        <p:cNvGrpSpPr/>
        <p:nvPr/>
      </p:nvGrpSpPr>
      <p:grpSpPr>
        <a:xfrm>
          <a:off x="0" y="0"/>
          <a:ext cx="0" cy="0"/>
          <a:chOff x="0" y="0"/>
          <a:chExt cx="0" cy="0"/>
        </a:xfrm>
      </p:grpSpPr>
      <p:sp>
        <p:nvSpPr>
          <p:cNvPr id="73" name="Google Shape;73;p15"/>
          <p:cNvSpPr txBox="1"/>
          <p:nvPr/>
        </p:nvSpPr>
        <p:spPr>
          <a:xfrm>
            <a:off x="203600" y="1038925"/>
            <a:ext cx="8602500" cy="3307800"/>
          </a:xfrm>
          <a:prstGeom prst="rect">
            <a:avLst/>
          </a:prstGeom>
          <a:noFill/>
          <a:ln>
            <a:noFill/>
          </a:ln>
        </p:spPr>
        <p:txBody>
          <a:bodyPr anchorCtr="0" anchor="t" bIns="91425" lIns="91425" spcFirstLastPara="1" rIns="91425" wrap="square" tIns="91425">
            <a:spAutoFit/>
          </a:bodyPr>
          <a:lstStyle/>
          <a:p>
            <a:pPr indent="0" lvl="0" marL="457200" marR="0" rtl="0" algn="just">
              <a:lnSpc>
                <a:spcPct val="100000"/>
              </a:lnSpc>
              <a:spcBef>
                <a:spcPts val="0"/>
              </a:spcBef>
              <a:spcAft>
                <a:spcPts val="0"/>
              </a:spcAft>
              <a:buNone/>
            </a:pPr>
            <a:r>
              <a:t/>
            </a:r>
            <a:endParaRPr>
              <a:solidFill>
                <a:schemeClr val="lt1"/>
              </a:solidFill>
              <a:latin typeface="Roboto"/>
              <a:ea typeface="Roboto"/>
              <a:cs typeface="Roboto"/>
              <a:sym typeface="Roboto"/>
            </a:endParaRPr>
          </a:p>
          <a:p>
            <a:pPr indent="-349250" lvl="0" marL="457200" marR="0" rtl="0" algn="just">
              <a:lnSpc>
                <a:spcPct val="100000"/>
              </a:lnSpc>
              <a:spcBef>
                <a:spcPts val="0"/>
              </a:spcBef>
              <a:spcAft>
                <a:spcPts val="0"/>
              </a:spcAft>
              <a:buClr>
                <a:schemeClr val="lt1"/>
              </a:buClr>
              <a:buSzPts val="1900"/>
              <a:buChar char="●"/>
            </a:pPr>
            <a:r>
              <a:rPr lang="en">
                <a:solidFill>
                  <a:schemeClr val="lt1"/>
                </a:solidFill>
              </a:rPr>
              <a:t>High-quality visuals spans across diverse domains such as photography, medical imaging, and computer vision, the development of effective tools for image enhancement becomes crucial. </a:t>
            </a:r>
            <a:endParaRPr i="0" sz="1800" u="none" cap="none" strike="noStrike">
              <a:solidFill>
                <a:schemeClr val="lt1"/>
              </a:solidFill>
            </a:endParaRPr>
          </a:p>
          <a:p>
            <a:pPr indent="-349250" lvl="0" marL="457200" marR="0" rtl="0" algn="just">
              <a:lnSpc>
                <a:spcPct val="100000"/>
              </a:lnSpc>
              <a:spcBef>
                <a:spcPts val="0"/>
              </a:spcBef>
              <a:spcAft>
                <a:spcPts val="0"/>
              </a:spcAft>
              <a:buClr>
                <a:schemeClr val="lt1"/>
              </a:buClr>
              <a:buSzPts val="1900"/>
              <a:buChar char="●"/>
            </a:pPr>
            <a:r>
              <a:rPr lang="en">
                <a:solidFill>
                  <a:schemeClr val="lt1"/>
                </a:solidFill>
              </a:rPr>
              <a:t>The project centers around the use of the Python programming language, leveraging its versatility and an array of powerful libraries including OpenCV, TensorFlow, and Keras.</a:t>
            </a:r>
            <a:endParaRPr>
              <a:solidFill>
                <a:schemeClr val="lt1"/>
              </a:solidFill>
            </a:endParaRPr>
          </a:p>
          <a:p>
            <a:pPr indent="-349250" lvl="0" marL="457200" marR="0" rtl="0" algn="just">
              <a:lnSpc>
                <a:spcPct val="100000"/>
              </a:lnSpc>
              <a:spcBef>
                <a:spcPts val="0"/>
              </a:spcBef>
              <a:spcAft>
                <a:spcPts val="0"/>
              </a:spcAft>
              <a:buClr>
                <a:schemeClr val="lt1"/>
              </a:buClr>
              <a:buSzPts val="1900"/>
              <a:buChar char="●"/>
            </a:pPr>
            <a:r>
              <a:rPr lang="en">
                <a:solidFill>
                  <a:schemeClr val="lt1"/>
                </a:solidFill>
              </a:rPr>
              <a:t>The project unfolds in three key stages. Firstly, pre-processing techniques are employed to address inherent challenges such as noise, contrast disparities, and blurriness. </a:t>
            </a:r>
            <a:endParaRPr>
              <a:solidFill>
                <a:schemeClr val="lt1"/>
              </a:solidFill>
            </a:endParaRPr>
          </a:p>
          <a:p>
            <a:pPr indent="-349250" lvl="0" marL="457200" marR="0" rtl="0" algn="just">
              <a:lnSpc>
                <a:spcPct val="100000"/>
              </a:lnSpc>
              <a:spcBef>
                <a:spcPts val="0"/>
              </a:spcBef>
              <a:spcAft>
                <a:spcPts val="0"/>
              </a:spcAft>
              <a:buClr>
                <a:schemeClr val="lt1"/>
              </a:buClr>
              <a:buSzPts val="1900"/>
              <a:buChar char="●"/>
            </a:pPr>
            <a:r>
              <a:rPr lang="en">
                <a:solidFill>
                  <a:schemeClr val="lt1"/>
                </a:solidFill>
              </a:rPr>
              <a:t>The convergence of traditional image processing and contemporary deep learning methodologies, this project endeavors to contribute significantly to the field of image quality enhancement.</a:t>
            </a:r>
            <a:endParaRPr>
              <a:solidFill>
                <a:schemeClr val="lt1"/>
              </a:solidFill>
            </a:endParaRPr>
          </a:p>
          <a:p>
            <a:pPr indent="-349250" lvl="0" marL="457200" marR="0" rtl="0" algn="just">
              <a:lnSpc>
                <a:spcPct val="100000"/>
              </a:lnSpc>
              <a:spcBef>
                <a:spcPts val="0"/>
              </a:spcBef>
              <a:spcAft>
                <a:spcPts val="0"/>
              </a:spcAft>
              <a:buClr>
                <a:schemeClr val="lt1"/>
              </a:buClr>
              <a:buSzPts val="1900"/>
              <a:buChar char="●"/>
            </a:pPr>
            <a:r>
              <a:rPr lang="en">
                <a:solidFill>
                  <a:schemeClr val="lt1"/>
                </a:solidFill>
              </a:rPr>
              <a:t>T</a:t>
            </a:r>
            <a:r>
              <a:rPr lang="en" sz="1300">
                <a:solidFill>
                  <a:schemeClr val="lt1"/>
                </a:solidFill>
              </a:rPr>
              <a:t>his model is trained to understand the nuanced relationships between low-quality and high-quality images, paving the way for intelligent image enhancement.</a:t>
            </a:r>
            <a:endParaRPr sz="1500">
              <a:solidFill>
                <a:schemeClr val="lt1"/>
              </a:solidFill>
            </a:endParaRPr>
          </a:p>
          <a:p>
            <a:pPr indent="0" lvl="0" marL="457200" marR="0" rtl="0" algn="just">
              <a:lnSpc>
                <a:spcPct val="70000"/>
              </a:lnSpc>
              <a:spcBef>
                <a:spcPts val="0"/>
              </a:spcBef>
              <a:spcAft>
                <a:spcPts val="0"/>
              </a:spcAft>
              <a:buClr>
                <a:srgbClr val="000000"/>
              </a:buClr>
              <a:buSzPts val="1600"/>
              <a:buFont typeface="Arial"/>
              <a:buNone/>
            </a:pPr>
            <a:r>
              <a:t/>
            </a:r>
            <a:endParaRPr i="0" sz="1700" u="none" cap="none" strike="noStrike">
              <a:solidFill>
                <a:schemeClr val="lt1"/>
              </a:solidFil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74" name="Google Shape;74;p15"/>
          <p:cNvSpPr txBox="1"/>
          <p:nvPr/>
        </p:nvSpPr>
        <p:spPr>
          <a:xfrm>
            <a:off x="3488002" y="268375"/>
            <a:ext cx="2033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Times New Roman"/>
                <a:ea typeface="Times New Roman"/>
                <a:cs typeface="Times New Roman"/>
                <a:sym typeface="Times New Roman"/>
              </a:rPr>
              <a:t>INTRODUCTION</a:t>
            </a:r>
            <a:endParaRPr b="0" i="0" sz="1800" u="none" cap="none" strike="noStrike">
              <a:solidFill>
                <a:schemeClr val="lt1"/>
              </a:solidFill>
              <a:latin typeface="Arial"/>
              <a:ea typeface="Arial"/>
              <a:cs typeface="Arial"/>
              <a:sym typeface="Arial"/>
            </a:endParaRPr>
          </a:p>
        </p:txBody>
      </p:sp>
      <p:pic>
        <p:nvPicPr>
          <p:cNvPr id="75" name="Google Shape;75;p15"/>
          <p:cNvPicPr preferRelativeResize="0"/>
          <p:nvPr/>
        </p:nvPicPr>
        <p:blipFill>
          <a:blip r:embed="rId3">
            <a:alphaModFix/>
          </a:blip>
          <a:stretch>
            <a:fillRect/>
          </a:stretch>
        </p:blipFill>
        <p:spPr>
          <a:xfrm>
            <a:off x="0" y="0"/>
            <a:ext cx="832750" cy="832750"/>
          </a:xfrm>
          <a:prstGeom prst="rect">
            <a:avLst/>
          </a:prstGeom>
          <a:noFill/>
          <a:ln>
            <a:noFill/>
          </a:ln>
        </p:spPr>
      </p:pic>
      <p:pic>
        <p:nvPicPr>
          <p:cNvPr id="76" name="Google Shape;76;p15"/>
          <p:cNvPicPr preferRelativeResize="0"/>
          <p:nvPr/>
        </p:nvPicPr>
        <p:blipFill rotWithShape="1">
          <a:blip r:embed="rId4">
            <a:alphaModFix/>
          </a:blip>
          <a:srcRect b="0" l="0" r="0" t="0"/>
          <a:stretch/>
        </p:blipFill>
        <p:spPr>
          <a:xfrm>
            <a:off x="8466850" y="0"/>
            <a:ext cx="677142" cy="801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80" name="Shape 80"/>
        <p:cNvGrpSpPr/>
        <p:nvPr/>
      </p:nvGrpSpPr>
      <p:grpSpPr>
        <a:xfrm>
          <a:off x="0" y="0"/>
          <a:ext cx="0" cy="0"/>
          <a:chOff x="0" y="0"/>
          <a:chExt cx="0" cy="0"/>
        </a:xfrm>
      </p:grpSpPr>
      <p:sp>
        <p:nvSpPr>
          <p:cNvPr id="81" name="Google Shape;81;p16"/>
          <p:cNvSpPr txBox="1"/>
          <p:nvPr/>
        </p:nvSpPr>
        <p:spPr>
          <a:xfrm>
            <a:off x="300950" y="947750"/>
            <a:ext cx="8475300" cy="3696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lang="en" sz="1700" u="sng">
                <a:solidFill>
                  <a:schemeClr val="lt1"/>
                </a:solidFill>
                <a:latin typeface="Times New Roman"/>
                <a:ea typeface="Times New Roman"/>
                <a:cs typeface="Times New Roman"/>
                <a:sym typeface="Times New Roman"/>
              </a:rPr>
              <a:t>HARDWARE REQUIREMENTS;</a:t>
            </a:r>
            <a:r>
              <a:rPr b="1" i="0" lang="en" u="sng" cap="none" strike="noStrike">
                <a:solidFill>
                  <a:schemeClr val="lt1"/>
                </a:solidFill>
                <a:latin typeface="Times New Roman"/>
                <a:ea typeface="Times New Roman"/>
                <a:cs typeface="Times New Roman"/>
                <a:sym typeface="Times New Roman"/>
              </a:rPr>
              <a:t> </a:t>
            </a:r>
            <a:r>
              <a:rPr b="1" i="0" lang="en" sz="1500" u="none" cap="none" strike="noStrike">
                <a:solidFill>
                  <a:schemeClr val="lt1"/>
                </a:solidFill>
                <a:latin typeface="Times New Roman"/>
                <a:ea typeface="Times New Roman"/>
                <a:cs typeface="Times New Roman"/>
                <a:sym typeface="Times New Roman"/>
              </a:rPr>
              <a:t> </a:t>
            </a:r>
            <a:endParaRPr b="1" i="0" sz="1500" u="none" cap="none" strike="noStrike">
              <a:solidFill>
                <a:schemeClr val="lt1"/>
              </a:solidFill>
              <a:latin typeface="Times New Roman"/>
              <a:ea typeface="Times New Roman"/>
              <a:cs typeface="Times New Roman"/>
              <a:sym typeface="Times New Roman"/>
            </a:endParaRPr>
          </a:p>
          <a:p>
            <a:pPr indent="-311150" lvl="0" marL="457200" marR="0" rtl="0" algn="l">
              <a:lnSpc>
                <a:spcPct val="115000"/>
              </a:lnSpc>
              <a:spcBef>
                <a:spcPts val="0"/>
              </a:spcBef>
              <a:spcAft>
                <a:spcPts val="0"/>
              </a:spcAft>
              <a:buClr>
                <a:schemeClr val="lt1"/>
              </a:buClr>
              <a:buSzPts val="1300"/>
              <a:buFont typeface="Times New Roman"/>
              <a:buChar char="●"/>
            </a:pPr>
            <a:r>
              <a:rPr b="1" lang="en" sz="1600">
                <a:solidFill>
                  <a:schemeClr val="lt1"/>
                </a:solidFill>
                <a:latin typeface="Times New Roman"/>
                <a:ea typeface="Times New Roman"/>
                <a:cs typeface="Times New Roman"/>
                <a:sym typeface="Times New Roman"/>
              </a:rPr>
              <a:t>CPU:</a:t>
            </a:r>
            <a:r>
              <a:rPr lang="en" sz="1600">
                <a:solidFill>
                  <a:schemeClr val="lt1"/>
                </a:solidFill>
                <a:latin typeface="Times New Roman"/>
                <a:ea typeface="Times New Roman"/>
                <a:cs typeface="Times New Roman"/>
                <a:sym typeface="Times New Roman"/>
              </a:rPr>
              <a:t>11th Gen intel core i5</a:t>
            </a:r>
            <a:endParaRPr sz="1600">
              <a:solidFill>
                <a:schemeClr val="lt1"/>
              </a:solidFill>
              <a:latin typeface="Times New Roman"/>
              <a:ea typeface="Times New Roman"/>
              <a:cs typeface="Times New Roman"/>
              <a:sym typeface="Times New Roman"/>
            </a:endParaRPr>
          </a:p>
          <a:p>
            <a:pPr indent="-330200" lvl="0" marL="457200" marR="0" rtl="0" algn="l">
              <a:lnSpc>
                <a:spcPct val="115000"/>
              </a:lnSpc>
              <a:spcBef>
                <a:spcPts val="0"/>
              </a:spcBef>
              <a:spcAft>
                <a:spcPts val="0"/>
              </a:spcAft>
              <a:buClr>
                <a:schemeClr val="lt1"/>
              </a:buClr>
              <a:buSzPts val="1600"/>
              <a:buFont typeface="Times New Roman"/>
              <a:buChar char="●"/>
            </a:pPr>
            <a:r>
              <a:rPr b="1" lang="en" sz="1600">
                <a:solidFill>
                  <a:schemeClr val="lt1"/>
                </a:solidFill>
                <a:latin typeface="Times New Roman"/>
                <a:ea typeface="Times New Roman"/>
                <a:cs typeface="Times New Roman"/>
                <a:sym typeface="Times New Roman"/>
              </a:rPr>
              <a:t>RAM:</a:t>
            </a:r>
            <a:r>
              <a:rPr lang="en" sz="1600">
                <a:solidFill>
                  <a:schemeClr val="lt1"/>
                </a:solidFill>
                <a:latin typeface="Times New Roman"/>
                <a:ea typeface="Times New Roman"/>
                <a:cs typeface="Times New Roman"/>
                <a:sym typeface="Times New Roman"/>
              </a:rPr>
              <a:t>8GB or Above</a:t>
            </a:r>
            <a:endParaRPr sz="1600">
              <a:solidFill>
                <a:schemeClr val="lt1"/>
              </a:solidFill>
              <a:latin typeface="Times New Roman"/>
              <a:ea typeface="Times New Roman"/>
              <a:cs typeface="Times New Roman"/>
              <a:sym typeface="Times New Roman"/>
            </a:endParaRPr>
          </a:p>
          <a:p>
            <a:pPr indent="-330200" lvl="0" marL="457200" marR="0" rtl="0" algn="l">
              <a:lnSpc>
                <a:spcPct val="115000"/>
              </a:lnSpc>
              <a:spcBef>
                <a:spcPts val="0"/>
              </a:spcBef>
              <a:spcAft>
                <a:spcPts val="0"/>
              </a:spcAft>
              <a:buClr>
                <a:schemeClr val="lt1"/>
              </a:buClr>
              <a:buSzPts val="1600"/>
              <a:buFont typeface="Times New Roman"/>
              <a:buChar char="●"/>
            </a:pPr>
            <a:r>
              <a:rPr b="1" lang="en" sz="1600">
                <a:solidFill>
                  <a:schemeClr val="lt1"/>
                </a:solidFill>
                <a:latin typeface="Times New Roman"/>
                <a:ea typeface="Times New Roman"/>
                <a:cs typeface="Times New Roman"/>
                <a:sym typeface="Times New Roman"/>
              </a:rPr>
              <a:t>STORAGE SPACE:</a:t>
            </a:r>
            <a:r>
              <a:rPr lang="en" sz="1600">
                <a:solidFill>
                  <a:schemeClr val="lt1"/>
                </a:solidFill>
                <a:latin typeface="Times New Roman"/>
                <a:ea typeface="Times New Roman"/>
                <a:cs typeface="Times New Roman"/>
                <a:sym typeface="Times New Roman"/>
              </a:rPr>
              <a:t>16GB</a:t>
            </a:r>
            <a:endParaRPr sz="1600">
              <a:solidFill>
                <a:schemeClr val="lt1"/>
              </a:solidFill>
              <a:latin typeface="Times New Roman"/>
              <a:ea typeface="Times New Roman"/>
              <a:cs typeface="Times New Roman"/>
              <a:sym typeface="Times New Roman"/>
            </a:endParaRPr>
          </a:p>
          <a:p>
            <a:pPr indent="-330200" lvl="0" marL="457200" marR="0" rtl="0" algn="l">
              <a:lnSpc>
                <a:spcPct val="115000"/>
              </a:lnSpc>
              <a:spcBef>
                <a:spcPts val="0"/>
              </a:spcBef>
              <a:spcAft>
                <a:spcPts val="0"/>
              </a:spcAft>
              <a:buClr>
                <a:schemeClr val="lt1"/>
              </a:buClr>
              <a:buSzPts val="1600"/>
              <a:buFont typeface="Times New Roman"/>
              <a:buChar char="●"/>
            </a:pPr>
            <a:r>
              <a:rPr b="1" lang="en" sz="1600">
                <a:solidFill>
                  <a:schemeClr val="lt1"/>
                </a:solidFill>
                <a:latin typeface="Times New Roman"/>
                <a:ea typeface="Times New Roman"/>
                <a:cs typeface="Times New Roman"/>
                <a:sym typeface="Times New Roman"/>
              </a:rPr>
              <a:t>GPU:</a:t>
            </a:r>
            <a:r>
              <a:rPr lang="en" sz="1600">
                <a:solidFill>
                  <a:schemeClr val="lt1"/>
                </a:solidFill>
                <a:latin typeface="Times New Roman"/>
                <a:ea typeface="Times New Roman"/>
                <a:cs typeface="Times New Roman"/>
                <a:sym typeface="Times New Roman"/>
              </a:rPr>
              <a:t>NVIDIA GeForce GT 1030</a:t>
            </a:r>
            <a:endParaRPr sz="1600">
              <a:solidFill>
                <a:schemeClr val="lt1"/>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Clr>
                <a:srgbClr val="000000"/>
              </a:buClr>
              <a:buSzPts val="1400"/>
              <a:buFont typeface="Arial"/>
              <a:buNone/>
            </a:pPr>
            <a:r>
              <a:rPr b="1" lang="en" sz="1700" u="sng">
                <a:solidFill>
                  <a:schemeClr val="lt1"/>
                </a:solidFill>
                <a:latin typeface="Times New Roman"/>
                <a:ea typeface="Times New Roman"/>
                <a:cs typeface="Times New Roman"/>
                <a:sym typeface="Times New Roman"/>
              </a:rPr>
              <a:t>SOFTWARE REQUIREMENTS:</a:t>
            </a:r>
            <a:endParaRPr b="1" i="0" sz="1700" u="sng" cap="none" strike="noStrike">
              <a:solidFill>
                <a:schemeClr val="lt1"/>
              </a:solidFill>
              <a:latin typeface="Times New Roman"/>
              <a:ea typeface="Times New Roman"/>
              <a:cs typeface="Times New Roman"/>
              <a:sym typeface="Times New Roman"/>
            </a:endParaRPr>
          </a:p>
          <a:p>
            <a:pPr indent="-323850" lvl="0" marL="457200" marR="0" rtl="0" algn="l">
              <a:lnSpc>
                <a:spcPct val="115000"/>
              </a:lnSpc>
              <a:spcBef>
                <a:spcPts val="1200"/>
              </a:spcBef>
              <a:spcAft>
                <a:spcPts val="0"/>
              </a:spcAft>
              <a:buClr>
                <a:schemeClr val="lt1"/>
              </a:buClr>
              <a:buSzPts val="1500"/>
              <a:buFont typeface="Times New Roman"/>
              <a:buChar char="●"/>
            </a:pPr>
            <a:r>
              <a:rPr b="1" lang="en" sz="1500">
                <a:solidFill>
                  <a:schemeClr val="lt1"/>
                </a:solidFill>
                <a:latin typeface="Times New Roman"/>
                <a:ea typeface="Times New Roman"/>
                <a:cs typeface="Times New Roman"/>
                <a:sym typeface="Times New Roman"/>
              </a:rPr>
              <a:t>SDK: </a:t>
            </a:r>
            <a:r>
              <a:rPr lang="en" sz="1500">
                <a:solidFill>
                  <a:schemeClr val="lt1"/>
                </a:solidFill>
                <a:latin typeface="Times New Roman"/>
                <a:ea typeface="Times New Roman"/>
                <a:cs typeface="Times New Roman"/>
                <a:sym typeface="Times New Roman"/>
              </a:rPr>
              <a:t>Python 3.11 version 6</a:t>
            </a:r>
            <a:endParaRPr b="0" i="0" sz="1500" u="none" cap="none" strike="noStrike">
              <a:solidFill>
                <a:schemeClr val="lt1"/>
              </a:solidFill>
              <a:latin typeface="Times New Roman"/>
              <a:ea typeface="Times New Roman"/>
              <a:cs typeface="Times New Roman"/>
              <a:sym typeface="Times New Roman"/>
            </a:endParaRPr>
          </a:p>
          <a:p>
            <a:pPr indent="-323850" lvl="0" marL="457200" marR="0" rtl="0" algn="l">
              <a:lnSpc>
                <a:spcPct val="115000"/>
              </a:lnSpc>
              <a:spcBef>
                <a:spcPts val="0"/>
              </a:spcBef>
              <a:spcAft>
                <a:spcPts val="0"/>
              </a:spcAft>
              <a:buClr>
                <a:schemeClr val="lt1"/>
              </a:buClr>
              <a:buSzPts val="1500"/>
              <a:buFont typeface="Times New Roman"/>
              <a:buChar char="●"/>
            </a:pPr>
            <a:r>
              <a:rPr b="1" lang="en" sz="1500">
                <a:solidFill>
                  <a:schemeClr val="lt1"/>
                </a:solidFill>
                <a:latin typeface="Times New Roman"/>
                <a:ea typeface="Times New Roman"/>
                <a:cs typeface="Times New Roman"/>
                <a:sym typeface="Times New Roman"/>
              </a:rPr>
              <a:t>EDITOR: </a:t>
            </a:r>
            <a:r>
              <a:rPr lang="en" sz="1500">
                <a:solidFill>
                  <a:schemeClr val="lt1"/>
                </a:solidFill>
                <a:latin typeface="Times New Roman"/>
                <a:ea typeface="Times New Roman"/>
                <a:cs typeface="Times New Roman"/>
                <a:sym typeface="Times New Roman"/>
              </a:rPr>
              <a:t>IDLE, Spyder, Pycharm etc.</a:t>
            </a:r>
            <a:endParaRPr b="0" i="0" sz="1500" u="none" cap="none" strike="noStrike">
              <a:solidFill>
                <a:schemeClr val="lt1"/>
              </a:solidFill>
              <a:latin typeface="Times New Roman"/>
              <a:ea typeface="Times New Roman"/>
              <a:cs typeface="Times New Roman"/>
              <a:sym typeface="Times New Roman"/>
            </a:endParaRPr>
          </a:p>
          <a:p>
            <a:pPr indent="-323850" lvl="0" marL="457200" marR="0" rtl="0" algn="l">
              <a:lnSpc>
                <a:spcPct val="115000"/>
              </a:lnSpc>
              <a:spcBef>
                <a:spcPts val="0"/>
              </a:spcBef>
              <a:spcAft>
                <a:spcPts val="0"/>
              </a:spcAft>
              <a:buClr>
                <a:schemeClr val="lt1"/>
              </a:buClr>
              <a:buSzPts val="1500"/>
              <a:buFont typeface="Times New Roman"/>
              <a:buChar char="●"/>
            </a:pPr>
            <a:r>
              <a:rPr b="1" lang="en" sz="1500">
                <a:solidFill>
                  <a:schemeClr val="lt1"/>
                </a:solidFill>
                <a:latin typeface="Times New Roman"/>
                <a:ea typeface="Times New Roman"/>
                <a:cs typeface="Times New Roman"/>
                <a:sym typeface="Times New Roman"/>
              </a:rPr>
              <a:t>PACKAGES:</a:t>
            </a:r>
            <a:r>
              <a:rPr lang="en" sz="1500">
                <a:solidFill>
                  <a:schemeClr val="lt1"/>
                </a:solidFill>
                <a:latin typeface="Times New Roman"/>
                <a:ea typeface="Times New Roman"/>
                <a:cs typeface="Times New Roman"/>
                <a:sym typeface="Times New Roman"/>
              </a:rPr>
              <a:t>OPENCV,Pillow</a:t>
            </a:r>
            <a:endParaRPr sz="1500">
              <a:solidFill>
                <a:schemeClr val="lt1"/>
              </a:solidFill>
              <a:latin typeface="Times New Roman"/>
              <a:ea typeface="Times New Roman"/>
              <a:cs typeface="Times New Roman"/>
              <a:sym typeface="Times New Roman"/>
            </a:endParaRPr>
          </a:p>
          <a:p>
            <a:pPr indent="-323850" lvl="0" marL="457200" marR="0" rtl="0" algn="l">
              <a:lnSpc>
                <a:spcPct val="115000"/>
              </a:lnSpc>
              <a:spcBef>
                <a:spcPts val="0"/>
              </a:spcBef>
              <a:spcAft>
                <a:spcPts val="0"/>
              </a:spcAft>
              <a:buClr>
                <a:schemeClr val="lt1"/>
              </a:buClr>
              <a:buSzPts val="1500"/>
              <a:buFont typeface="Times New Roman"/>
              <a:buChar char="●"/>
            </a:pPr>
            <a:r>
              <a:rPr b="1" lang="en" sz="1500">
                <a:solidFill>
                  <a:schemeClr val="lt1"/>
                </a:solidFill>
                <a:latin typeface="Times New Roman"/>
                <a:ea typeface="Times New Roman"/>
                <a:cs typeface="Times New Roman"/>
                <a:sym typeface="Times New Roman"/>
              </a:rPr>
              <a:t>OS:</a:t>
            </a:r>
            <a:r>
              <a:rPr lang="en" sz="1500">
                <a:solidFill>
                  <a:schemeClr val="lt1"/>
                </a:solidFill>
                <a:latin typeface="Times New Roman"/>
                <a:ea typeface="Times New Roman"/>
                <a:cs typeface="Times New Roman"/>
                <a:sym typeface="Times New Roman"/>
              </a:rPr>
              <a:t>Windows 10 or 11 </a:t>
            </a:r>
            <a:r>
              <a:rPr lang="en" sz="1500">
                <a:solidFill>
                  <a:schemeClr val="lt1"/>
                </a:solidFill>
                <a:latin typeface="Times New Roman"/>
                <a:ea typeface="Times New Roman"/>
                <a:cs typeface="Times New Roman"/>
                <a:sym typeface="Times New Roman"/>
              </a:rPr>
              <a:t>64 bit</a:t>
            </a:r>
            <a:endParaRPr sz="1500">
              <a:solidFill>
                <a:schemeClr val="lt1"/>
              </a:solidFill>
              <a:latin typeface="Times New Roman"/>
              <a:ea typeface="Times New Roman"/>
              <a:cs typeface="Times New Roman"/>
              <a:sym typeface="Times New Roman"/>
            </a:endParaRPr>
          </a:p>
          <a:p>
            <a:pPr indent="0" lvl="0" marL="0" marR="0" rtl="0" algn="just">
              <a:lnSpc>
                <a:spcPct val="115000"/>
              </a:lnSpc>
              <a:spcBef>
                <a:spcPts val="1200"/>
              </a:spcBef>
              <a:spcAft>
                <a:spcPts val="1200"/>
              </a:spcAft>
              <a:buClr>
                <a:srgbClr val="000000"/>
              </a:buClr>
              <a:buSzPts val="1600"/>
              <a:buFont typeface="Arial"/>
              <a:buNone/>
            </a:pPr>
            <a:r>
              <a:t/>
            </a:r>
            <a:endParaRPr b="0" i="0" sz="1900" u="none" cap="none" strike="noStrike">
              <a:solidFill>
                <a:schemeClr val="lt1"/>
              </a:solidFill>
              <a:latin typeface="Times New Roman"/>
              <a:ea typeface="Times New Roman"/>
              <a:cs typeface="Times New Roman"/>
              <a:sym typeface="Times New Roman"/>
            </a:endParaRPr>
          </a:p>
        </p:txBody>
      </p:sp>
      <p:sp>
        <p:nvSpPr>
          <p:cNvPr id="82" name="Google Shape;82;p16"/>
          <p:cNvSpPr txBox="1"/>
          <p:nvPr/>
        </p:nvSpPr>
        <p:spPr>
          <a:xfrm>
            <a:off x="764475" y="227575"/>
            <a:ext cx="7728900" cy="4926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b="1" lang="en" sz="2000">
                <a:latin typeface="Times New Roman"/>
                <a:ea typeface="Times New Roman"/>
                <a:cs typeface="Times New Roman"/>
                <a:sym typeface="Times New Roman"/>
              </a:rPr>
              <a:t>Hardware and Software Requirements</a:t>
            </a:r>
            <a:endParaRPr sz="2000"/>
          </a:p>
        </p:txBody>
      </p:sp>
      <p:pic>
        <p:nvPicPr>
          <p:cNvPr id="83" name="Google Shape;83;p16"/>
          <p:cNvPicPr preferRelativeResize="0"/>
          <p:nvPr/>
        </p:nvPicPr>
        <p:blipFill>
          <a:blip r:embed="rId3">
            <a:alphaModFix/>
          </a:blip>
          <a:stretch>
            <a:fillRect/>
          </a:stretch>
        </p:blipFill>
        <p:spPr>
          <a:xfrm>
            <a:off x="0" y="0"/>
            <a:ext cx="832750" cy="832750"/>
          </a:xfrm>
          <a:prstGeom prst="rect">
            <a:avLst/>
          </a:prstGeom>
          <a:noFill/>
          <a:ln>
            <a:noFill/>
          </a:ln>
        </p:spPr>
      </p:pic>
      <p:pic>
        <p:nvPicPr>
          <p:cNvPr id="84" name="Google Shape;84;p16"/>
          <p:cNvPicPr preferRelativeResize="0"/>
          <p:nvPr/>
        </p:nvPicPr>
        <p:blipFill rotWithShape="1">
          <a:blip r:embed="rId4">
            <a:alphaModFix/>
          </a:blip>
          <a:srcRect b="0" l="0" r="0" t="0"/>
          <a:stretch/>
        </p:blipFill>
        <p:spPr>
          <a:xfrm>
            <a:off x="8466850" y="0"/>
            <a:ext cx="677142" cy="801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88" name="Shape 88"/>
        <p:cNvGrpSpPr/>
        <p:nvPr/>
      </p:nvGrpSpPr>
      <p:grpSpPr>
        <a:xfrm>
          <a:off x="0" y="0"/>
          <a:ext cx="0" cy="0"/>
          <a:chOff x="0" y="0"/>
          <a:chExt cx="0" cy="0"/>
        </a:xfrm>
      </p:grpSpPr>
      <p:sp>
        <p:nvSpPr>
          <p:cNvPr id="89" name="Google Shape;89;p17"/>
          <p:cNvSpPr txBox="1"/>
          <p:nvPr/>
        </p:nvSpPr>
        <p:spPr>
          <a:xfrm>
            <a:off x="2993250" y="589950"/>
            <a:ext cx="3136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n" sz="1800" u="sng" cap="none" strike="noStrike">
                <a:solidFill>
                  <a:srgbClr val="000000"/>
                </a:solidFill>
                <a:latin typeface="Times New Roman"/>
                <a:ea typeface="Times New Roman"/>
                <a:cs typeface="Times New Roman"/>
                <a:sym typeface="Times New Roman"/>
              </a:rPr>
              <a:t>EXISTING SYSTEM</a:t>
            </a:r>
            <a:endParaRPr b="1" i="0" sz="1800" u="sng" cap="none" strike="noStrike">
              <a:solidFill>
                <a:srgbClr val="000000"/>
              </a:solidFill>
              <a:latin typeface="Times New Roman"/>
              <a:ea typeface="Times New Roman"/>
              <a:cs typeface="Times New Roman"/>
              <a:sym typeface="Times New Roman"/>
            </a:endParaRPr>
          </a:p>
        </p:txBody>
      </p:sp>
      <p:sp>
        <p:nvSpPr>
          <p:cNvPr id="90" name="Google Shape;90;p17"/>
          <p:cNvSpPr txBox="1"/>
          <p:nvPr/>
        </p:nvSpPr>
        <p:spPr>
          <a:xfrm>
            <a:off x="389700" y="1517606"/>
            <a:ext cx="8364600" cy="25551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00000"/>
              </a:lnSpc>
              <a:spcBef>
                <a:spcPts val="0"/>
              </a:spcBef>
              <a:spcAft>
                <a:spcPts val="0"/>
              </a:spcAft>
              <a:buClr>
                <a:schemeClr val="lt1"/>
              </a:buClr>
              <a:buSzPts val="1400"/>
              <a:buChar char="●"/>
            </a:pPr>
            <a:r>
              <a:rPr lang="en">
                <a:solidFill>
                  <a:schemeClr val="lt1"/>
                </a:solidFill>
              </a:rPr>
              <a:t>Image quality improvement in various applications, such as medical imaging, surveillance, and photography. Highlight the challenges associated with poor image quality and the need for effective enhancement techniques.</a:t>
            </a:r>
            <a:endParaRPr>
              <a:solidFill>
                <a:schemeClr val="lt1"/>
              </a:solidFill>
            </a:endParaRPr>
          </a:p>
          <a:p>
            <a:pPr indent="-317500" lvl="0" marL="457200" marR="0" rtl="0" algn="just">
              <a:lnSpc>
                <a:spcPct val="100000"/>
              </a:lnSpc>
              <a:spcBef>
                <a:spcPts val="0"/>
              </a:spcBef>
              <a:spcAft>
                <a:spcPts val="0"/>
              </a:spcAft>
              <a:buClr>
                <a:schemeClr val="lt1"/>
              </a:buClr>
              <a:buSzPts val="1400"/>
              <a:buChar char="●"/>
            </a:pPr>
            <a:r>
              <a:rPr b="1" lang="en">
                <a:solidFill>
                  <a:schemeClr val="lt1"/>
                </a:solidFill>
              </a:rPr>
              <a:t>Histogram Equalization:</a:t>
            </a:r>
            <a:r>
              <a:rPr lang="en">
                <a:solidFill>
                  <a:schemeClr val="lt1"/>
                </a:solidFill>
              </a:rPr>
              <a:t> Explain how histogram equalization is used to enhance the contrast of an image by redistributing pixel intensities.</a:t>
            </a:r>
            <a:endParaRPr>
              <a:solidFill>
                <a:schemeClr val="lt1"/>
              </a:solidFill>
            </a:endParaRPr>
          </a:p>
          <a:p>
            <a:pPr indent="-317500" lvl="0" marL="457200" marR="0" rtl="0" algn="just">
              <a:lnSpc>
                <a:spcPct val="100000"/>
              </a:lnSpc>
              <a:spcBef>
                <a:spcPts val="0"/>
              </a:spcBef>
              <a:spcAft>
                <a:spcPts val="0"/>
              </a:spcAft>
              <a:buClr>
                <a:schemeClr val="lt1"/>
              </a:buClr>
              <a:buSzPts val="1400"/>
              <a:buChar char="●"/>
            </a:pPr>
            <a:r>
              <a:rPr b="1" lang="en">
                <a:solidFill>
                  <a:schemeClr val="lt1"/>
                </a:solidFill>
              </a:rPr>
              <a:t>Filtering Techniques:</a:t>
            </a:r>
            <a:r>
              <a:rPr lang="en">
                <a:solidFill>
                  <a:schemeClr val="lt1"/>
                </a:solidFill>
              </a:rPr>
              <a:t> Discuss common filtering methods like Gaussian, median, and bilateral filters for noise reduction and edge preservation.</a:t>
            </a:r>
            <a:endParaRPr>
              <a:solidFill>
                <a:schemeClr val="lt1"/>
              </a:solidFill>
            </a:endParaRPr>
          </a:p>
          <a:p>
            <a:pPr indent="-317500" lvl="0" marL="457200" marR="0" rtl="0" algn="just">
              <a:lnSpc>
                <a:spcPct val="100000"/>
              </a:lnSpc>
              <a:spcBef>
                <a:spcPts val="0"/>
              </a:spcBef>
              <a:spcAft>
                <a:spcPts val="0"/>
              </a:spcAft>
              <a:buClr>
                <a:schemeClr val="lt1"/>
              </a:buClr>
              <a:buSzPts val="1400"/>
              <a:buChar char="●"/>
            </a:pPr>
            <a:r>
              <a:rPr b="1" lang="en">
                <a:solidFill>
                  <a:schemeClr val="lt1"/>
                </a:solidFill>
              </a:rPr>
              <a:t>OpenCV:</a:t>
            </a:r>
            <a:r>
              <a:rPr lang="en">
                <a:solidFill>
                  <a:schemeClr val="lt1"/>
                </a:solidFill>
              </a:rPr>
              <a:t> Discuss the capabilities of OpenCV for image processing, including functions for histogram equalization, filtering, and other enhancement techniques.</a:t>
            </a:r>
            <a:endParaRPr>
              <a:solidFill>
                <a:schemeClr val="lt1"/>
              </a:solidFill>
            </a:endParaRPr>
          </a:p>
          <a:p>
            <a:pPr indent="-317500" lvl="0" marL="457200" marR="0" rtl="0" algn="just">
              <a:lnSpc>
                <a:spcPct val="100000"/>
              </a:lnSpc>
              <a:spcBef>
                <a:spcPts val="0"/>
              </a:spcBef>
              <a:spcAft>
                <a:spcPts val="0"/>
              </a:spcAft>
              <a:buClr>
                <a:schemeClr val="lt1"/>
              </a:buClr>
              <a:buSzPts val="1400"/>
              <a:buChar char="●"/>
            </a:pPr>
            <a:r>
              <a:rPr b="1" lang="en">
                <a:solidFill>
                  <a:schemeClr val="lt1"/>
                </a:solidFill>
              </a:rPr>
              <a:t>Super-Resolution Techniques:</a:t>
            </a:r>
            <a:r>
              <a:rPr lang="en">
                <a:solidFill>
                  <a:schemeClr val="lt1"/>
                </a:solidFill>
              </a:rPr>
              <a:t> Explore machine learning-based methods for super-resolution, which aim to increase the resolution of an image.</a:t>
            </a:r>
            <a:endParaRPr>
              <a:solidFill>
                <a:schemeClr val="lt1"/>
              </a:solidFill>
            </a:endParaRPr>
          </a:p>
        </p:txBody>
      </p:sp>
      <p:pic>
        <p:nvPicPr>
          <p:cNvPr id="91" name="Google Shape;91;p17"/>
          <p:cNvPicPr preferRelativeResize="0"/>
          <p:nvPr/>
        </p:nvPicPr>
        <p:blipFill>
          <a:blip r:embed="rId3">
            <a:alphaModFix/>
          </a:blip>
          <a:stretch>
            <a:fillRect/>
          </a:stretch>
        </p:blipFill>
        <p:spPr>
          <a:xfrm>
            <a:off x="0" y="0"/>
            <a:ext cx="832750" cy="832750"/>
          </a:xfrm>
          <a:prstGeom prst="rect">
            <a:avLst/>
          </a:prstGeom>
          <a:noFill/>
          <a:ln>
            <a:noFill/>
          </a:ln>
        </p:spPr>
      </p:pic>
      <p:pic>
        <p:nvPicPr>
          <p:cNvPr id="92" name="Google Shape;92;p17"/>
          <p:cNvPicPr preferRelativeResize="0"/>
          <p:nvPr/>
        </p:nvPicPr>
        <p:blipFill rotWithShape="1">
          <a:blip r:embed="rId4">
            <a:alphaModFix/>
          </a:blip>
          <a:srcRect b="0" l="0" r="0" t="0"/>
          <a:stretch/>
        </p:blipFill>
        <p:spPr>
          <a:xfrm>
            <a:off x="8466850" y="0"/>
            <a:ext cx="677142" cy="801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96" name="Shape 96"/>
        <p:cNvGrpSpPr/>
        <p:nvPr/>
      </p:nvGrpSpPr>
      <p:grpSpPr>
        <a:xfrm>
          <a:off x="0" y="0"/>
          <a:ext cx="0" cy="0"/>
          <a:chOff x="0" y="0"/>
          <a:chExt cx="0" cy="0"/>
        </a:xfrm>
      </p:grpSpPr>
      <p:sp>
        <p:nvSpPr>
          <p:cNvPr id="97" name="Google Shape;97;p18"/>
          <p:cNvSpPr txBox="1"/>
          <p:nvPr/>
        </p:nvSpPr>
        <p:spPr>
          <a:xfrm>
            <a:off x="382050" y="1427956"/>
            <a:ext cx="8379900" cy="31155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00000"/>
              </a:lnSpc>
              <a:spcBef>
                <a:spcPts val="0"/>
              </a:spcBef>
              <a:spcAft>
                <a:spcPts val="0"/>
              </a:spcAft>
              <a:buClr>
                <a:schemeClr val="lt1"/>
              </a:buClr>
              <a:buSzPts val="1400"/>
              <a:buChar char="●"/>
            </a:pPr>
            <a:r>
              <a:rPr lang="en">
                <a:solidFill>
                  <a:schemeClr val="lt1"/>
                </a:solidFill>
              </a:rPr>
              <a:t>Image quality improvement and the motivation behind proposing a new system. Identify the limitations of existing systems and explain how the proposed system aims to address these challenges.</a:t>
            </a:r>
            <a:endParaRPr>
              <a:solidFill>
                <a:schemeClr val="lt1"/>
              </a:solidFill>
            </a:endParaRPr>
          </a:p>
          <a:p>
            <a:pPr indent="-317500" lvl="0" marL="457200" marR="0" rtl="0" algn="just">
              <a:lnSpc>
                <a:spcPct val="100000"/>
              </a:lnSpc>
              <a:spcBef>
                <a:spcPts val="0"/>
              </a:spcBef>
              <a:spcAft>
                <a:spcPts val="0"/>
              </a:spcAft>
              <a:buClr>
                <a:schemeClr val="lt1"/>
              </a:buClr>
              <a:buSzPts val="1400"/>
              <a:buChar char="●"/>
            </a:pPr>
            <a:r>
              <a:rPr lang="en">
                <a:solidFill>
                  <a:schemeClr val="lt1"/>
                </a:solidFill>
              </a:rPr>
              <a:t>Clearly state the objectives of the proposed system. This could include enhancing image contrast, reducing noise, improving resolution, or addressing specific issues relevant to your project.</a:t>
            </a:r>
            <a:endParaRPr>
              <a:solidFill>
                <a:schemeClr val="lt1"/>
              </a:solidFill>
            </a:endParaRPr>
          </a:p>
          <a:p>
            <a:pPr indent="-317500" lvl="0" marL="457200" marR="0" rtl="0" algn="just">
              <a:lnSpc>
                <a:spcPct val="100000"/>
              </a:lnSpc>
              <a:spcBef>
                <a:spcPts val="0"/>
              </a:spcBef>
              <a:spcAft>
                <a:spcPts val="0"/>
              </a:spcAft>
              <a:buClr>
                <a:schemeClr val="lt1"/>
              </a:buClr>
              <a:buSzPts val="1400"/>
              <a:buChar char="●"/>
            </a:pPr>
            <a:r>
              <a:rPr lang="en">
                <a:solidFill>
                  <a:schemeClr val="lt1"/>
                </a:solidFill>
              </a:rPr>
              <a:t>This could include a combination of traditional image processing, machine learning, and deep learning approaches. Provide a high-level overview of the workflow.</a:t>
            </a:r>
            <a:endParaRPr>
              <a:solidFill>
                <a:schemeClr val="lt1"/>
              </a:solidFill>
            </a:endParaRPr>
          </a:p>
          <a:p>
            <a:pPr indent="-317500" lvl="0" marL="457200" marR="0" rtl="0" algn="just">
              <a:lnSpc>
                <a:spcPct val="100000"/>
              </a:lnSpc>
              <a:spcBef>
                <a:spcPts val="0"/>
              </a:spcBef>
              <a:spcAft>
                <a:spcPts val="0"/>
              </a:spcAft>
              <a:buClr>
                <a:schemeClr val="lt1"/>
              </a:buClr>
              <a:buSzPts val="1400"/>
              <a:buChar char="●"/>
            </a:pPr>
            <a:r>
              <a:rPr b="1" lang="en">
                <a:solidFill>
                  <a:schemeClr val="lt1"/>
                </a:solidFill>
              </a:rPr>
              <a:t>Pre-processing Steps:</a:t>
            </a:r>
            <a:endParaRPr b="1">
              <a:solidFill>
                <a:schemeClr val="lt1"/>
              </a:solidFill>
            </a:endParaRPr>
          </a:p>
          <a:p>
            <a:pPr indent="0" lvl="0" marL="457200" rtl="0" algn="l">
              <a:lnSpc>
                <a:spcPct val="115000"/>
              </a:lnSpc>
              <a:spcBef>
                <a:spcPts val="0"/>
              </a:spcBef>
              <a:spcAft>
                <a:spcPts val="0"/>
              </a:spcAft>
              <a:buNone/>
            </a:pPr>
            <a:r>
              <a:rPr lang="en">
                <a:solidFill>
                  <a:schemeClr val="lt1"/>
                </a:solidFill>
              </a:rPr>
              <a:t>Input image acquisition and preprocessing steps.</a:t>
            </a:r>
            <a:endParaRPr>
              <a:solidFill>
                <a:schemeClr val="lt1"/>
              </a:solidFill>
            </a:endParaRPr>
          </a:p>
          <a:p>
            <a:pPr indent="0" lvl="0" marL="457200" rtl="0" algn="l">
              <a:lnSpc>
                <a:spcPct val="115000"/>
              </a:lnSpc>
              <a:spcBef>
                <a:spcPts val="0"/>
              </a:spcBef>
              <a:spcAft>
                <a:spcPts val="0"/>
              </a:spcAft>
              <a:buNone/>
            </a:pPr>
            <a:r>
              <a:rPr lang="en">
                <a:solidFill>
                  <a:schemeClr val="lt1"/>
                </a:solidFill>
              </a:rPr>
              <a:t>Handling color spaces, resizing, or normalization.</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b="1" lang="en">
                <a:solidFill>
                  <a:schemeClr val="lt1"/>
                </a:solidFill>
              </a:rPr>
              <a:t>Enhancement Techniques:</a:t>
            </a:r>
            <a:endParaRPr b="1">
              <a:solidFill>
                <a:schemeClr val="lt1"/>
              </a:solidFill>
            </a:endParaRPr>
          </a:p>
          <a:p>
            <a:pPr indent="0" lvl="0" marL="457200" rtl="0" algn="l">
              <a:lnSpc>
                <a:spcPct val="115000"/>
              </a:lnSpc>
              <a:spcBef>
                <a:spcPts val="0"/>
              </a:spcBef>
              <a:spcAft>
                <a:spcPts val="0"/>
              </a:spcAft>
              <a:buNone/>
            </a:pPr>
            <a:r>
              <a:rPr lang="en">
                <a:solidFill>
                  <a:schemeClr val="lt1"/>
                </a:solidFill>
              </a:rPr>
              <a:t>Specify the enhancement techniques to be used, such as histogram equalization, filtering, or other image processing methods</a:t>
            </a:r>
            <a:r>
              <a:rPr lang="en" sz="1300">
                <a:solidFill>
                  <a:schemeClr val="lt1"/>
                </a:solidFill>
              </a:rPr>
              <a:t>.</a:t>
            </a:r>
            <a:endParaRPr sz="1300">
              <a:solidFill>
                <a:schemeClr val="lt1"/>
              </a:solidFill>
            </a:endParaRPr>
          </a:p>
        </p:txBody>
      </p:sp>
      <p:sp>
        <p:nvSpPr>
          <p:cNvPr id="98" name="Google Shape;98;p18"/>
          <p:cNvSpPr txBox="1"/>
          <p:nvPr/>
        </p:nvSpPr>
        <p:spPr>
          <a:xfrm>
            <a:off x="2886300" y="489925"/>
            <a:ext cx="3297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n" sz="1800" u="sng" cap="none" strike="noStrike">
                <a:solidFill>
                  <a:srgbClr val="000000"/>
                </a:solidFill>
                <a:latin typeface="Times New Roman"/>
                <a:ea typeface="Times New Roman"/>
                <a:cs typeface="Times New Roman"/>
                <a:sym typeface="Times New Roman"/>
              </a:rPr>
              <a:t>PROPOSED SYSTEM</a:t>
            </a:r>
            <a:endParaRPr b="1" i="0" sz="1800" u="sng" cap="none" strike="noStrike">
              <a:solidFill>
                <a:srgbClr val="000000"/>
              </a:solidFill>
              <a:latin typeface="Times New Roman"/>
              <a:ea typeface="Times New Roman"/>
              <a:cs typeface="Times New Roman"/>
              <a:sym typeface="Times New Roman"/>
            </a:endParaRPr>
          </a:p>
        </p:txBody>
      </p:sp>
      <p:pic>
        <p:nvPicPr>
          <p:cNvPr id="99" name="Google Shape;99;p18"/>
          <p:cNvPicPr preferRelativeResize="0"/>
          <p:nvPr/>
        </p:nvPicPr>
        <p:blipFill>
          <a:blip r:embed="rId3">
            <a:alphaModFix/>
          </a:blip>
          <a:stretch>
            <a:fillRect/>
          </a:stretch>
        </p:blipFill>
        <p:spPr>
          <a:xfrm>
            <a:off x="0" y="0"/>
            <a:ext cx="832750" cy="832750"/>
          </a:xfrm>
          <a:prstGeom prst="rect">
            <a:avLst/>
          </a:prstGeom>
          <a:noFill/>
          <a:ln>
            <a:noFill/>
          </a:ln>
        </p:spPr>
      </p:pic>
      <p:pic>
        <p:nvPicPr>
          <p:cNvPr id="100" name="Google Shape;100;p18"/>
          <p:cNvPicPr preferRelativeResize="0"/>
          <p:nvPr/>
        </p:nvPicPr>
        <p:blipFill rotWithShape="1">
          <a:blip r:embed="rId4">
            <a:alphaModFix/>
          </a:blip>
          <a:srcRect b="0" l="0" r="0" t="0"/>
          <a:stretch/>
        </p:blipFill>
        <p:spPr>
          <a:xfrm>
            <a:off x="8466850" y="0"/>
            <a:ext cx="677142" cy="801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104" name="Shape 104"/>
        <p:cNvGrpSpPr/>
        <p:nvPr/>
      </p:nvGrpSpPr>
      <p:grpSpPr>
        <a:xfrm>
          <a:off x="0" y="0"/>
          <a:ext cx="0" cy="0"/>
          <a:chOff x="0" y="0"/>
          <a:chExt cx="0" cy="0"/>
        </a:xfrm>
      </p:grpSpPr>
      <p:sp>
        <p:nvSpPr>
          <p:cNvPr id="105" name="Google Shape;105;p19"/>
          <p:cNvSpPr txBox="1"/>
          <p:nvPr/>
        </p:nvSpPr>
        <p:spPr>
          <a:xfrm>
            <a:off x="3004050" y="357450"/>
            <a:ext cx="3135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1800" u="sng" cap="none" strike="noStrike">
                <a:solidFill>
                  <a:srgbClr val="000000"/>
                </a:solidFill>
                <a:latin typeface="Times New Roman"/>
                <a:ea typeface="Times New Roman"/>
                <a:cs typeface="Times New Roman"/>
                <a:sym typeface="Times New Roman"/>
              </a:rPr>
              <a:t>SYSTEM ARCHITECTURE</a:t>
            </a:r>
            <a:endParaRPr b="1" i="0" sz="1800" u="sng" cap="none" strike="noStrike">
              <a:solidFill>
                <a:srgbClr val="000000"/>
              </a:solidFill>
              <a:latin typeface="Times New Roman"/>
              <a:ea typeface="Times New Roman"/>
              <a:cs typeface="Times New Roman"/>
              <a:sym typeface="Times New Roman"/>
            </a:endParaRPr>
          </a:p>
        </p:txBody>
      </p:sp>
      <p:grpSp>
        <p:nvGrpSpPr>
          <p:cNvPr id="106" name="Google Shape;106;p19"/>
          <p:cNvGrpSpPr/>
          <p:nvPr/>
        </p:nvGrpSpPr>
        <p:grpSpPr>
          <a:xfrm>
            <a:off x="316163" y="1297700"/>
            <a:ext cx="3558375" cy="924600"/>
            <a:chOff x="308838" y="1242975"/>
            <a:chExt cx="3558375" cy="924600"/>
          </a:xfrm>
        </p:grpSpPr>
        <p:cxnSp>
          <p:nvCxnSpPr>
            <p:cNvPr id="107" name="Google Shape;107;p19"/>
            <p:cNvCxnSpPr/>
            <p:nvPr/>
          </p:nvCxnSpPr>
          <p:spPr>
            <a:xfrm rot="10800000">
              <a:off x="2642013" y="1654113"/>
              <a:ext cx="1225200" cy="0"/>
            </a:xfrm>
            <a:prstGeom prst="straightConnector1">
              <a:avLst/>
            </a:prstGeom>
            <a:noFill/>
            <a:ln cap="flat" cmpd="sng" w="9525">
              <a:solidFill>
                <a:srgbClr val="249C90"/>
              </a:solidFill>
              <a:prstDash val="solid"/>
              <a:round/>
              <a:headEnd len="sm" w="sm" type="none"/>
              <a:tailEnd len="med" w="med" type="oval"/>
            </a:ln>
          </p:spPr>
        </p:cxnSp>
        <p:sp>
          <p:nvSpPr>
            <p:cNvPr id="108" name="Google Shape;108;p19"/>
            <p:cNvSpPr txBox="1"/>
            <p:nvPr/>
          </p:nvSpPr>
          <p:spPr>
            <a:xfrm>
              <a:off x="308838" y="1242975"/>
              <a:ext cx="2124000" cy="92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latin typeface="Roboto"/>
                  <a:ea typeface="Roboto"/>
                  <a:cs typeface="Roboto"/>
                  <a:sym typeface="Roboto"/>
                </a:rPr>
                <a:t>Input Image</a:t>
              </a:r>
              <a:r>
                <a:rPr lang="en" sz="800">
                  <a:latin typeface="Roboto"/>
                  <a:ea typeface="Roboto"/>
                  <a:cs typeface="Roboto"/>
                  <a:sym typeface="Roboto"/>
                </a:rPr>
                <a:t>.</a:t>
              </a:r>
              <a:endParaRPr b="1" sz="800">
                <a:latin typeface="Roboto"/>
                <a:ea typeface="Roboto"/>
                <a:cs typeface="Roboto"/>
                <a:sym typeface="Roboto"/>
              </a:endParaRPr>
            </a:p>
          </p:txBody>
        </p:sp>
      </p:grpSp>
      <p:grpSp>
        <p:nvGrpSpPr>
          <p:cNvPr id="109" name="Google Shape;109;p19"/>
          <p:cNvGrpSpPr/>
          <p:nvPr/>
        </p:nvGrpSpPr>
        <p:grpSpPr>
          <a:xfrm>
            <a:off x="316163" y="2700850"/>
            <a:ext cx="3263100" cy="924600"/>
            <a:chOff x="308838" y="2646125"/>
            <a:chExt cx="3263100" cy="924600"/>
          </a:xfrm>
        </p:grpSpPr>
        <p:cxnSp>
          <p:nvCxnSpPr>
            <p:cNvPr id="110" name="Google Shape;110;p19"/>
            <p:cNvCxnSpPr/>
            <p:nvPr/>
          </p:nvCxnSpPr>
          <p:spPr>
            <a:xfrm rot="10800000">
              <a:off x="2641938" y="3108425"/>
              <a:ext cx="930000" cy="0"/>
            </a:xfrm>
            <a:prstGeom prst="straightConnector1">
              <a:avLst/>
            </a:prstGeom>
            <a:noFill/>
            <a:ln cap="flat" cmpd="sng" w="9525">
              <a:solidFill>
                <a:srgbClr val="1F887E"/>
              </a:solidFill>
              <a:prstDash val="solid"/>
              <a:round/>
              <a:headEnd len="sm" w="sm" type="none"/>
              <a:tailEnd len="med" w="med" type="oval"/>
            </a:ln>
          </p:spPr>
        </p:cxnSp>
        <p:sp>
          <p:nvSpPr>
            <p:cNvPr id="111" name="Google Shape;111;p19"/>
            <p:cNvSpPr txBox="1"/>
            <p:nvPr/>
          </p:nvSpPr>
          <p:spPr>
            <a:xfrm>
              <a:off x="308838" y="2646125"/>
              <a:ext cx="2124000" cy="92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1600"/>
                </a:spcAft>
                <a:buNone/>
              </a:pPr>
              <a:r>
                <a:rPr b="1" lang="en" sz="1200">
                  <a:latin typeface="Roboto"/>
                  <a:ea typeface="Roboto"/>
                  <a:cs typeface="Roboto"/>
                  <a:sym typeface="Roboto"/>
                </a:rPr>
                <a:t>Improving Brightness</a:t>
              </a:r>
              <a:r>
                <a:rPr lang="en" sz="800">
                  <a:latin typeface="Roboto"/>
                  <a:ea typeface="Roboto"/>
                  <a:cs typeface="Roboto"/>
                  <a:sym typeface="Roboto"/>
                </a:rPr>
                <a:t>.</a:t>
              </a:r>
              <a:endParaRPr b="1" sz="800">
                <a:latin typeface="Roboto"/>
                <a:ea typeface="Roboto"/>
                <a:cs typeface="Roboto"/>
                <a:sym typeface="Roboto"/>
              </a:endParaRPr>
            </a:p>
          </p:txBody>
        </p:sp>
      </p:grpSp>
      <p:grpSp>
        <p:nvGrpSpPr>
          <p:cNvPr id="112" name="Google Shape;112;p19"/>
          <p:cNvGrpSpPr/>
          <p:nvPr/>
        </p:nvGrpSpPr>
        <p:grpSpPr>
          <a:xfrm>
            <a:off x="4665063" y="3446425"/>
            <a:ext cx="4162750" cy="924600"/>
            <a:chOff x="4657738" y="3391700"/>
            <a:chExt cx="4162750" cy="924600"/>
          </a:xfrm>
        </p:grpSpPr>
        <p:cxnSp>
          <p:nvCxnSpPr>
            <p:cNvPr id="113" name="Google Shape;113;p19"/>
            <p:cNvCxnSpPr/>
            <p:nvPr/>
          </p:nvCxnSpPr>
          <p:spPr>
            <a:xfrm>
              <a:off x="4657738" y="3854000"/>
              <a:ext cx="1838700" cy="0"/>
            </a:xfrm>
            <a:prstGeom prst="straightConnector1">
              <a:avLst/>
            </a:prstGeom>
            <a:noFill/>
            <a:ln cap="flat" cmpd="sng" w="9525">
              <a:solidFill>
                <a:srgbClr val="1D7E74"/>
              </a:solidFill>
              <a:prstDash val="solid"/>
              <a:round/>
              <a:headEnd len="sm" w="sm" type="none"/>
              <a:tailEnd len="med" w="med" type="oval"/>
            </a:ln>
          </p:spPr>
        </p:cxnSp>
        <p:sp>
          <p:nvSpPr>
            <p:cNvPr id="114" name="Google Shape;114;p19"/>
            <p:cNvSpPr txBox="1"/>
            <p:nvPr/>
          </p:nvSpPr>
          <p:spPr>
            <a:xfrm>
              <a:off x="6696488" y="3391700"/>
              <a:ext cx="21240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rPr b="1" lang="en" sz="1200">
                  <a:latin typeface="Roboto"/>
                  <a:ea typeface="Roboto"/>
                  <a:cs typeface="Roboto"/>
                  <a:sym typeface="Roboto"/>
                </a:rPr>
                <a:t>Adjusting Contrast And Saturation</a:t>
              </a:r>
              <a:endParaRPr b="1" sz="800">
                <a:latin typeface="Roboto"/>
                <a:ea typeface="Roboto"/>
                <a:cs typeface="Roboto"/>
                <a:sym typeface="Roboto"/>
              </a:endParaRPr>
            </a:p>
          </p:txBody>
        </p:sp>
      </p:grpSp>
      <p:grpSp>
        <p:nvGrpSpPr>
          <p:cNvPr id="115" name="Google Shape;115;p19"/>
          <p:cNvGrpSpPr/>
          <p:nvPr/>
        </p:nvGrpSpPr>
        <p:grpSpPr>
          <a:xfrm>
            <a:off x="5217163" y="1297700"/>
            <a:ext cx="3610650" cy="924600"/>
            <a:chOff x="5209838" y="1242975"/>
            <a:chExt cx="3610650" cy="924600"/>
          </a:xfrm>
        </p:grpSpPr>
        <p:sp>
          <p:nvSpPr>
            <p:cNvPr id="116" name="Google Shape;116;p19"/>
            <p:cNvSpPr txBox="1"/>
            <p:nvPr/>
          </p:nvSpPr>
          <p:spPr>
            <a:xfrm>
              <a:off x="6696488" y="1242975"/>
              <a:ext cx="21240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rPr b="1" lang="en" sz="1200">
                  <a:latin typeface="Roboto"/>
                  <a:ea typeface="Roboto"/>
                  <a:cs typeface="Roboto"/>
                  <a:sym typeface="Roboto"/>
                </a:rPr>
                <a:t>Final Enhanced Image</a:t>
              </a:r>
              <a:endParaRPr b="1" sz="800">
                <a:latin typeface="Roboto"/>
                <a:ea typeface="Roboto"/>
                <a:cs typeface="Roboto"/>
                <a:sym typeface="Roboto"/>
              </a:endParaRPr>
            </a:p>
          </p:txBody>
        </p:sp>
        <p:cxnSp>
          <p:nvCxnSpPr>
            <p:cNvPr id="117" name="Google Shape;117;p19"/>
            <p:cNvCxnSpPr/>
            <p:nvPr/>
          </p:nvCxnSpPr>
          <p:spPr>
            <a:xfrm>
              <a:off x="5209838" y="1654113"/>
              <a:ext cx="1286700" cy="0"/>
            </a:xfrm>
            <a:prstGeom prst="straightConnector1">
              <a:avLst/>
            </a:prstGeom>
            <a:noFill/>
            <a:ln cap="flat" cmpd="sng" w="9525">
              <a:solidFill>
                <a:srgbClr val="155B54"/>
              </a:solidFill>
              <a:prstDash val="solid"/>
              <a:round/>
              <a:headEnd len="sm" w="sm" type="none"/>
              <a:tailEnd len="med" w="med" type="oval"/>
            </a:ln>
          </p:spPr>
        </p:cxnSp>
      </p:grpSp>
      <p:grpSp>
        <p:nvGrpSpPr>
          <p:cNvPr id="118" name="Google Shape;118;p19"/>
          <p:cNvGrpSpPr/>
          <p:nvPr/>
        </p:nvGrpSpPr>
        <p:grpSpPr>
          <a:xfrm>
            <a:off x="5617613" y="2368075"/>
            <a:ext cx="3210200" cy="924600"/>
            <a:chOff x="5610288" y="2313350"/>
            <a:chExt cx="3210200" cy="924600"/>
          </a:xfrm>
        </p:grpSpPr>
        <p:cxnSp>
          <p:nvCxnSpPr>
            <p:cNvPr id="119" name="Google Shape;119;p19"/>
            <p:cNvCxnSpPr/>
            <p:nvPr/>
          </p:nvCxnSpPr>
          <p:spPr>
            <a:xfrm>
              <a:off x="5610288" y="2775650"/>
              <a:ext cx="886200" cy="0"/>
            </a:xfrm>
            <a:prstGeom prst="straightConnector1">
              <a:avLst/>
            </a:prstGeom>
            <a:noFill/>
            <a:ln cap="flat" cmpd="sng" w="9525">
              <a:solidFill>
                <a:srgbClr val="1B786E"/>
              </a:solidFill>
              <a:prstDash val="solid"/>
              <a:round/>
              <a:headEnd len="sm" w="sm" type="none"/>
              <a:tailEnd len="med" w="med" type="oval"/>
            </a:ln>
          </p:spPr>
        </p:cxnSp>
        <p:sp>
          <p:nvSpPr>
            <p:cNvPr id="120" name="Google Shape;120;p19"/>
            <p:cNvSpPr txBox="1"/>
            <p:nvPr/>
          </p:nvSpPr>
          <p:spPr>
            <a:xfrm>
              <a:off x="6696488" y="2313350"/>
              <a:ext cx="21240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Image Sharpen And Noise Reduction</a:t>
              </a:r>
              <a:endParaRPr b="1" sz="800">
                <a:latin typeface="Roboto"/>
                <a:ea typeface="Roboto"/>
                <a:cs typeface="Roboto"/>
                <a:sym typeface="Roboto"/>
              </a:endParaRPr>
            </a:p>
          </p:txBody>
        </p:sp>
      </p:grpSp>
      <p:grpSp>
        <p:nvGrpSpPr>
          <p:cNvPr id="121" name="Google Shape;121;p19"/>
          <p:cNvGrpSpPr/>
          <p:nvPr/>
        </p:nvGrpSpPr>
        <p:grpSpPr>
          <a:xfrm>
            <a:off x="2608561" y="709676"/>
            <a:ext cx="3922200" cy="3915924"/>
            <a:chOff x="2610905" y="610653"/>
            <a:chExt cx="3922200" cy="3922200"/>
          </a:xfrm>
        </p:grpSpPr>
        <p:sp>
          <p:nvSpPr>
            <p:cNvPr id="122" name="Google Shape;122;p19"/>
            <p:cNvSpPr/>
            <p:nvPr/>
          </p:nvSpPr>
          <p:spPr>
            <a:xfrm rot="-4980021">
              <a:off x="3204123" y="1186472"/>
              <a:ext cx="2771960" cy="2771960"/>
            </a:xfrm>
            <a:prstGeom prst="blockArc">
              <a:avLst>
                <a:gd fmla="val 12602522" name="adj1"/>
                <a:gd fmla="val 16867657" name="adj2"/>
                <a:gd fmla="val 20844" name="adj3"/>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p:nvPr/>
          </p:nvSpPr>
          <p:spPr>
            <a:xfrm rot="7920309">
              <a:off x="3183402" y="1183149"/>
              <a:ext cx="2777207" cy="2777207"/>
            </a:xfrm>
            <a:prstGeom prst="blockArc">
              <a:avLst>
                <a:gd fmla="val 12602522" name="adj1"/>
                <a:gd fmla="val 16867657" name="adj2"/>
                <a:gd fmla="val 20844" name="adj3"/>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9"/>
            <p:cNvSpPr/>
            <p:nvPr/>
          </p:nvSpPr>
          <p:spPr>
            <a:xfrm rot="3600063">
              <a:off x="3186335" y="1195681"/>
              <a:ext cx="2777488" cy="2777488"/>
            </a:xfrm>
            <a:prstGeom prst="blockArc">
              <a:avLst>
                <a:gd fmla="val 12602522" name="adj1"/>
                <a:gd fmla="val 16867657" name="adj2"/>
                <a:gd fmla="val 20844" name="adj3"/>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rot="4024705">
              <a:off x="5326681" y="1940898"/>
              <a:ext cx="578477" cy="579147"/>
            </a:xfrm>
            <a:prstGeom prst="pie">
              <a:avLst>
                <a:gd fmla="val 6190354" name="adj1"/>
                <a:gd fmla="val 14996165" name="adj2"/>
              </a:avLst>
            </a:prstGeom>
            <a:solidFill>
              <a:srgbClr val="1B786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9"/>
            <p:cNvSpPr/>
            <p:nvPr/>
          </p:nvSpPr>
          <p:spPr>
            <a:xfrm rot="-6816027">
              <a:off x="5326729" y="1940918"/>
              <a:ext cx="578485" cy="579035"/>
            </a:xfrm>
            <a:prstGeom prst="pie">
              <a:avLst>
                <a:gd fmla="val 4028252" name="adj1"/>
                <a:gd fmla="val 17183677" name="adj2"/>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9"/>
            <p:cNvSpPr/>
            <p:nvPr/>
          </p:nvSpPr>
          <p:spPr>
            <a:xfrm rot="-9359762">
              <a:off x="3193941" y="1176205"/>
              <a:ext cx="2777287" cy="2777287"/>
            </a:xfrm>
            <a:prstGeom prst="blockArc">
              <a:avLst>
                <a:gd fmla="val 12602522" name="adj1"/>
                <a:gd fmla="val 16867657" name="adj2"/>
                <a:gd fmla="val 20844" name="adj3"/>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8936366">
              <a:off x="3659126" y="3173505"/>
              <a:ext cx="578551" cy="578963"/>
            </a:xfrm>
            <a:prstGeom prst="pie">
              <a:avLst>
                <a:gd fmla="val 6190354" name="adj1"/>
                <a:gd fmla="val 14996165" name="adj2"/>
              </a:avLst>
            </a:prstGeom>
            <a:solidFill>
              <a:srgbClr val="1F887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9"/>
            <p:cNvSpPr/>
            <p:nvPr/>
          </p:nvSpPr>
          <p:spPr>
            <a:xfrm rot="1824498">
              <a:off x="3659375" y="3173497"/>
              <a:ext cx="578475" cy="578885"/>
            </a:xfrm>
            <a:prstGeom prst="pie">
              <a:avLst>
                <a:gd fmla="val 4028252" name="adj1"/>
                <a:gd fmla="val 17183677" name="adj2"/>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p:nvPr/>
          </p:nvSpPr>
          <p:spPr>
            <a:xfrm rot="-600092">
              <a:off x="3198852" y="1195456"/>
              <a:ext cx="2777611" cy="2777611"/>
            </a:xfrm>
            <a:prstGeom prst="blockArc">
              <a:avLst>
                <a:gd fmla="val 12513247" name="adj1"/>
                <a:gd fmla="val 16867657" name="adj2"/>
                <a:gd fmla="val 20844" name="adj3"/>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9"/>
            <p:cNvSpPr/>
            <p:nvPr/>
          </p:nvSpPr>
          <p:spPr>
            <a:xfrm rot="-176551">
              <a:off x="4312105" y="1195442"/>
              <a:ext cx="578563" cy="579162"/>
            </a:xfrm>
            <a:prstGeom prst="pie">
              <a:avLst>
                <a:gd fmla="val 6190354" name="adj1"/>
                <a:gd fmla="val 14996165" name="adj2"/>
              </a:avLst>
            </a:prstGeom>
            <a:solidFill>
              <a:srgbClr val="155B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p:nvPr/>
          </p:nvSpPr>
          <p:spPr>
            <a:xfrm rot="10584085">
              <a:off x="4312088" y="1195622"/>
              <a:ext cx="578340" cy="578939"/>
            </a:xfrm>
            <a:prstGeom prst="pie">
              <a:avLst>
                <a:gd fmla="val 4028252" name="adj1"/>
                <a:gd fmla="val 17183677" name="adj2"/>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9"/>
            <p:cNvSpPr/>
            <p:nvPr/>
          </p:nvSpPr>
          <p:spPr>
            <a:xfrm rot="8344778">
              <a:off x="4940929" y="3162886"/>
              <a:ext cx="578465" cy="578888"/>
            </a:xfrm>
            <a:prstGeom prst="pie">
              <a:avLst>
                <a:gd fmla="val 6190354" name="adj1"/>
                <a:gd fmla="val 14996165" name="adj2"/>
              </a:avLst>
            </a:prstGeom>
            <a:solidFill>
              <a:srgbClr val="1D7E7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9"/>
            <p:cNvSpPr/>
            <p:nvPr/>
          </p:nvSpPr>
          <p:spPr>
            <a:xfrm rot="-2495643">
              <a:off x="4941000" y="3162728"/>
              <a:ext cx="578445" cy="579093"/>
            </a:xfrm>
            <a:prstGeom prst="pie">
              <a:avLst>
                <a:gd fmla="val 4028252" name="adj1"/>
                <a:gd fmla="val 17183677" name="adj2"/>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9"/>
            <p:cNvSpPr/>
            <p:nvPr/>
          </p:nvSpPr>
          <p:spPr>
            <a:xfrm rot="-4556960">
              <a:off x="3257335" y="1939059"/>
              <a:ext cx="578302" cy="578957"/>
            </a:xfrm>
            <a:prstGeom prst="pie">
              <a:avLst>
                <a:gd fmla="val 6190354" name="adj1"/>
                <a:gd fmla="val 14996165" name="adj2"/>
              </a:avLst>
            </a:prstGeom>
            <a:solidFill>
              <a:srgbClr val="249C9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9"/>
            <p:cNvSpPr/>
            <p:nvPr/>
          </p:nvSpPr>
          <p:spPr>
            <a:xfrm rot="6204541">
              <a:off x="3257468" y="1938977"/>
              <a:ext cx="578264" cy="578917"/>
            </a:xfrm>
            <a:prstGeom prst="pie">
              <a:avLst>
                <a:gd fmla="val 4028252" name="adj1"/>
                <a:gd fmla="val 17183677" name="adj2"/>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txBox="1"/>
            <p:nvPr/>
          </p:nvSpPr>
          <p:spPr>
            <a:xfrm>
              <a:off x="4341900" y="1271896"/>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05</a:t>
              </a:r>
              <a:endParaRPr b="1" sz="1600">
                <a:solidFill>
                  <a:srgbClr val="FFFFFF"/>
                </a:solidFill>
                <a:latin typeface="Roboto"/>
                <a:ea typeface="Roboto"/>
                <a:cs typeface="Roboto"/>
                <a:sym typeface="Roboto"/>
              </a:endParaRPr>
            </a:p>
          </p:txBody>
        </p:sp>
        <p:sp>
          <p:nvSpPr>
            <p:cNvPr id="138" name="Google Shape;138;p19"/>
            <p:cNvSpPr txBox="1"/>
            <p:nvPr/>
          </p:nvSpPr>
          <p:spPr>
            <a:xfrm>
              <a:off x="3274219" y="2018364"/>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sp>
          <p:nvSpPr>
            <p:cNvPr id="139" name="Google Shape;139;p19"/>
            <p:cNvSpPr txBox="1"/>
            <p:nvPr/>
          </p:nvSpPr>
          <p:spPr>
            <a:xfrm>
              <a:off x="3685317" y="324732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140" name="Google Shape;140;p19"/>
            <p:cNvSpPr txBox="1"/>
            <p:nvPr/>
          </p:nvSpPr>
          <p:spPr>
            <a:xfrm>
              <a:off x="4955323" y="324732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sp>
          <p:nvSpPr>
            <p:cNvPr id="141" name="Google Shape;141;p19"/>
            <p:cNvSpPr txBox="1"/>
            <p:nvPr/>
          </p:nvSpPr>
          <p:spPr>
            <a:xfrm>
              <a:off x="5364737" y="2018364"/>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grpSp>
      <p:pic>
        <p:nvPicPr>
          <p:cNvPr id="142" name="Google Shape;142;p19"/>
          <p:cNvPicPr preferRelativeResize="0"/>
          <p:nvPr/>
        </p:nvPicPr>
        <p:blipFill>
          <a:blip r:embed="rId3">
            <a:alphaModFix/>
          </a:blip>
          <a:stretch>
            <a:fillRect/>
          </a:stretch>
        </p:blipFill>
        <p:spPr>
          <a:xfrm>
            <a:off x="0" y="0"/>
            <a:ext cx="832750" cy="832750"/>
          </a:xfrm>
          <a:prstGeom prst="rect">
            <a:avLst/>
          </a:prstGeom>
          <a:noFill/>
          <a:ln>
            <a:noFill/>
          </a:ln>
        </p:spPr>
      </p:pic>
      <p:pic>
        <p:nvPicPr>
          <p:cNvPr id="143" name="Google Shape;143;p19"/>
          <p:cNvPicPr preferRelativeResize="0"/>
          <p:nvPr/>
        </p:nvPicPr>
        <p:blipFill rotWithShape="1">
          <a:blip r:embed="rId4">
            <a:alphaModFix/>
          </a:blip>
          <a:srcRect b="0" l="0" r="0" t="0"/>
          <a:stretch/>
        </p:blipFill>
        <p:spPr>
          <a:xfrm>
            <a:off x="8466850" y="0"/>
            <a:ext cx="677142" cy="801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147" name="Shape 147"/>
        <p:cNvGrpSpPr/>
        <p:nvPr/>
      </p:nvGrpSpPr>
      <p:grpSpPr>
        <a:xfrm>
          <a:off x="0" y="0"/>
          <a:ext cx="0" cy="0"/>
          <a:chOff x="0" y="0"/>
          <a:chExt cx="0" cy="0"/>
        </a:xfrm>
      </p:grpSpPr>
      <p:sp>
        <p:nvSpPr>
          <p:cNvPr id="148" name="Google Shape;148;p20"/>
          <p:cNvSpPr txBox="1"/>
          <p:nvPr/>
        </p:nvSpPr>
        <p:spPr>
          <a:xfrm>
            <a:off x="3609113" y="169575"/>
            <a:ext cx="2298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lang="en" sz="1800" u="sng">
                <a:latin typeface="Times New Roman"/>
                <a:ea typeface="Times New Roman"/>
                <a:cs typeface="Times New Roman"/>
                <a:sym typeface="Times New Roman"/>
              </a:rPr>
              <a:t>DESIGN</a:t>
            </a:r>
            <a:endParaRPr b="1" i="0" sz="1800" u="sng" cap="none" strike="noStrike">
              <a:solidFill>
                <a:srgbClr val="000000"/>
              </a:solidFill>
              <a:latin typeface="Times New Roman"/>
              <a:ea typeface="Times New Roman"/>
              <a:cs typeface="Times New Roman"/>
              <a:sym typeface="Times New Roman"/>
            </a:endParaRPr>
          </a:p>
        </p:txBody>
      </p:sp>
      <p:pic>
        <p:nvPicPr>
          <p:cNvPr id="149" name="Google Shape;149;p20"/>
          <p:cNvPicPr preferRelativeResize="0"/>
          <p:nvPr/>
        </p:nvPicPr>
        <p:blipFill>
          <a:blip r:embed="rId3">
            <a:alphaModFix/>
          </a:blip>
          <a:stretch>
            <a:fillRect/>
          </a:stretch>
        </p:blipFill>
        <p:spPr>
          <a:xfrm>
            <a:off x="499050" y="1143875"/>
            <a:ext cx="1649450" cy="1192904"/>
          </a:xfrm>
          <a:prstGeom prst="rect">
            <a:avLst/>
          </a:prstGeom>
          <a:noFill/>
          <a:ln>
            <a:noFill/>
          </a:ln>
        </p:spPr>
      </p:pic>
      <p:pic>
        <p:nvPicPr>
          <p:cNvPr id="150" name="Google Shape;150;p20"/>
          <p:cNvPicPr preferRelativeResize="0"/>
          <p:nvPr/>
        </p:nvPicPr>
        <p:blipFill rotWithShape="1">
          <a:blip r:embed="rId4">
            <a:alphaModFix/>
          </a:blip>
          <a:srcRect b="11504" l="0" r="11150" t="0"/>
          <a:stretch/>
        </p:blipFill>
        <p:spPr>
          <a:xfrm>
            <a:off x="2847549" y="1143863"/>
            <a:ext cx="1649450" cy="1095825"/>
          </a:xfrm>
          <a:prstGeom prst="rect">
            <a:avLst/>
          </a:prstGeom>
          <a:noFill/>
          <a:ln>
            <a:noFill/>
          </a:ln>
        </p:spPr>
      </p:pic>
      <p:pic>
        <p:nvPicPr>
          <p:cNvPr id="151" name="Google Shape;151;p20"/>
          <p:cNvPicPr preferRelativeResize="0"/>
          <p:nvPr/>
        </p:nvPicPr>
        <p:blipFill>
          <a:blip r:embed="rId5">
            <a:alphaModFix/>
          </a:blip>
          <a:stretch>
            <a:fillRect/>
          </a:stretch>
        </p:blipFill>
        <p:spPr>
          <a:xfrm>
            <a:off x="4955400" y="1143874"/>
            <a:ext cx="1542768" cy="1095800"/>
          </a:xfrm>
          <a:prstGeom prst="rect">
            <a:avLst/>
          </a:prstGeom>
          <a:noFill/>
          <a:ln>
            <a:noFill/>
          </a:ln>
        </p:spPr>
      </p:pic>
      <p:pic>
        <p:nvPicPr>
          <p:cNvPr id="152" name="Google Shape;152;p20"/>
          <p:cNvPicPr preferRelativeResize="0"/>
          <p:nvPr/>
        </p:nvPicPr>
        <p:blipFill>
          <a:blip r:embed="rId6">
            <a:alphaModFix/>
          </a:blip>
          <a:stretch>
            <a:fillRect/>
          </a:stretch>
        </p:blipFill>
        <p:spPr>
          <a:xfrm>
            <a:off x="6956575" y="1143875"/>
            <a:ext cx="1724765" cy="1095800"/>
          </a:xfrm>
          <a:prstGeom prst="rect">
            <a:avLst/>
          </a:prstGeom>
          <a:noFill/>
          <a:ln>
            <a:noFill/>
          </a:ln>
        </p:spPr>
      </p:pic>
      <p:pic>
        <p:nvPicPr>
          <p:cNvPr id="153" name="Google Shape;153;p20"/>
          <p:cNvPicPr preferRelativeResize="0"/>
          <p:nvPr/>
        </p:nvPicPr>
        <p:blipFill>
          <a:blip r:embed="rId7">
            <a:alphaModFix/>
          </a:blip>
          <a:stretch>
            <a:fillRect/>
          </a:stretch>
        </p:blipFill>
        <p:spPr>
          <a:xfrm>
            <a:off x="354550" y="2955250"/>
            <a:ext cx="4546626" cy="895350"/>
          </a:xfrm>
          <a:prstGeom prst="rect">
            <a:avLst/>
          </a:prstGeom>
          <a:noFill/>
          <a:ln>
            <a:noFill/>
          </a:ln>
        </p:spPr>
      </p:pic>
      <p:pic>
        <p:nvPicPr>
          <p:cNvPr id="154" name="Google Shape;154;p20"/>
          <p:cNvPicPr preferRelativeResize="0"/>
          <p:nvPr/>
        </p:nvPicPr>
        <p:blipFill>
          <a:blip r:embed="rId8">
            <a:alphaModFix/>
          </a:blip>
          <a:stretch>
            <a:fillRect/>
          </a:stretch>
        </p:blipFill>
        <p:spPr>
          <a:xfrm>
            <a:off x="259700" y="4188075"/>
            <a:ext cx="5648325" cy="600075"/>
          </a:xfrm>
          <a:prstGeom prst="rect">
            <a:avLst/>
          </a:prstGeom>
          <a:noFill/>
          <a:ln>
            <a:noFill/>
          </a:ln>
        </p:spPr>
      </p:pic>
      <p:pic>
        <p:nvPicPr>
          <p:cNvPr id="155" name="Google Shape;155;p20"/>
          <p:cNvPicPr preferRelativeResize="0"/>
          <p:nvPr/>
        </p:nvPicPr>
        <p:blipFill>
          <a:blip r:embed="rId9">
            <a:alphaModFix/>
          </a:blip>
          <a:stretch>
            <a:fillRect/>
          </a:stretch>
        </p:blipFill>
        <p:spPr>
          <a:xfrm>
            <a:off x="6906025" y="3460500"/>
            <a:ext cx="1723886" cy="1192900"/>
          </a:xfrm>
          <a:prstGeom prst="rect">
            <a:avLst/>
          </a:prstGeom>
          <a:noFill/>
          <a:ln>
            <a:noFill/>
          </a:ln>
        </p:spPr>
      </p:pic>
      <p:sp>
        <p:nvSpPr>
          <p:cNvPr id="156" name="Google Shape;156;p20"/>
          <p:cNvSpPr txBox="1"/>
          <p:nvPr/>
        </p:nvSpPr>
        <p:spPr>
          <a:xfrm>
            <a:off x="552325" y="2340900"/>
            <a:ext cx="154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Input Image</a:t>
            </a:r>
            <a:endParaRPr sz="1800">
              <a:solidFill>
                <a:schemeClr val="lt1"/>
              </a:solidFill>
            </a:endParaRPr>
          </a:p>
        </p:txBody>
      </p:sp>
      <p:sp>
        <p:nvSpPr>
          <p:cNvPr id="157" name="Google Shape;157;p20"/>
          <p:cNvSpPr txBox="1"/>
          <p:nvPr/>
        </p:nvSpPr>
        <p:spPr>
          <a:xfrm>
            <a:off x="6996500" y="4653400"/>
            <a:ext cx="172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Output Image</a:t>
            </a:r>
            <a:endParaRPr sz="1800">
              <a:solidFill>
                <a:schemeClr val="lt1"/>
              </a:solidFill>
            </a:endParaRPr>
          </a:p>
        </p:txBody>
      </p:sp>
      <p:cxnSp>
        <p:nvCxnSpPr>
          <p:cNvPr id="158" name="Google Shape;158;p20"/>
          <p:cNvCxnSpPr>
            <a:endCxn id="150" idx="1"/>
          </p:cNvCxnSpPr>
          <p:nvPr/>
        </p:nvCxnSpPr>
        <p:spPr>
          <a:xfrm flipH="1" rot="10800000">
            <a:off x="2157849" y="1691775"/>
            <a:ext cx="689700" cy="63900"/>
          </a:xfrm>
          <a:prstGeom prst="straightConnector1">
            <a:avLst/>
          </a:prstGeom>
          <a:noFill/>
          <a:ln cap="flat" cmpd="sng" w="9525">
            <a:solidFill>
              <a:schemeClr val="dk2"/>
            </a:solidFill>
            <a:prstDash val="solid"/>
            <a:round/>
            <a:headEnd len="med" w="med" type="none"/>
            <a:tailEnd len="med" w="med" type="none"/>
          </a:ln>
        </p:spPr>
      </p:cxnSp>
      <p:cxnSp>
        <p:nvCxnSpPr>
          <p:cNvPr id="159" name="Google Shape;159;p20"/>
          <p:cNvCxnSpPr>
            <a:endCxn id="151" idx="1"/>
          </p:cNvCxnSpPr>
          <p:nvPr/>
        </p:nvCxnSpPr>
        <p:spPr>
          <a:xfrm flipH="1" rot="10800000">
            <a:off x="4497000" y="1691774"/>
            <a:ext cx="458400" cy="15900"/>
          </a:xfrm>
          <a:prstGeom prst="straightConnector1">
            <a:avLst/>
          </a:prstGeom>
          <a:noFill/>
          <a:ln cap="flat" cmpd="sng" w="9525">
            <a:solidFill>
              <a:schemeClr val="dk2"/>
            </a:solidFill>
            <a:prstDash val="solid"/>
            <a:round/>
            <a:headEnd len="med" w="med" type="none"/>
            <a:tailEnd len="med" w="med" type="none"/>
          </a:ln>
        </p:spPr>
      </p:cxnSp>
      <p:cxnSp>
        <p:nvCxnSpPr>
          <p:cNvPr id="160" name="Google Shape;160;p20"/>
          <p:cNvCxnSpPr>
            <a:endCxn id="152" idx="1"/>
          </p:cNvCxnSpPr>
          <p:nvPr/>
        </p:nvCxnSpPr>
        <p:spPr>
          <a:xfrm flipH="1" rot="10800000">
            <a:off x="6499075" y="1691775"/>
            <a:ext cx="457500" cy="15600"/>
          </a:xfrm>
          <a:prstGeom prst="straightConnector1">
            <a:avLst/>
          </a:prstGeom>
          <a:noFill/>
          <a:ln cap="flat" cmpd="sng" w="9525">
            <a:solidFill>
              <a:schemeClr val="dk2"/>
            </a:solidFill>
            <a:prstDash val="solid"/>
            <a:round/>
            <a:headEnd len="med" w="med" type="none"/>
            <a:tailEnd len="med" w="med" type="none"/>
          </a:ln>
        </p:spPr>
      </p:cxnSp>
      <p:cxnSp>
        <p:nvCxnSpPr>
          <p:cNvPr id="161" name="Google Shape;161;p20"/>
          <p:cNvCxnSpPr>
            <a:stCxn id="153" idx="2"/>
          </p:cNvCxnSpPr>
          <p:nvPr/>
        </p:nvCxnSpPr>
        <p:spPr>
          <a:xfrm>
            <a:off x="2627863" y="3850600"/>
            <a:ext cx="21000" cy="369000"/>
          </a:xfrm>
          <a:prstGeom prst="straightConnector1">
            <a:avLst/>
          </a:prstGeom>
          <a:noFill/>
          <a:ln cap="flat" cmpd="sng" w="9525">
            <a:solidFill>
              <a:schemeClr val="dk2"/>
            </a:solidFill>
            <a:prstDash val="solid"/>
            <a:round/>
            <a:headEnd len="med" w="med" type="none"/>
            <a:tailEnd len="med" w="med" type="none"/>
          </a:ln>
        </p:spPr>
      </p:cxnSp>
      <p:cxnSp>
        <p:nvCxnSpPr>
          <p:cNvPr id="162" name="Google Shape;162;p20"/>
          <p:cNvCxnSpPr>
            <a:stCxn id="154" idx="3"/>
            <a:endCxn id="155" idx="1"/>
          </p:cNvCxnSpPr>
          <p:nvPr/>
        </p:nvCxnSpPr>
        <p:spPr>
          <a:xfrm flipH="1" rot="10800000">
            <a:off x="5908025" y="4057013"/>
            <a:ext cx="998100" cy="431100"/>
          </a:xfrm>
          <a:prstGeom prst="straightConnector1">
            <a:avLst/>
          </a:prstGeom>
          <a:noFill/>
          <a:ln cap="flat" cmpd="sng" w="9525">
            <a:solidFill>
              <a:schemeClr val="dk2"/>
            </a:solidFill>
            <a:prstDash val="solid"/>
            <a:round/>
            <a:headEnd len="med" w="med" type="none"/>
            <a:tailEnd len="med" w="med" type="none"/>
          </a:ln>
        </p:spPr>
      </p:cxnSp>
      <p:pic>
        <p:nvPicPr>
          <p:cNvPr id="163" name="Google Shape;163;p20"/>
          <p:cNvPicPr preferRelativeResize="0"/>
          <p:nvPr/>
        </p:nvPicPr>
        <p:blipFill>
          <a:blip r:embed="rId10">
            <a:alphaModFix/>
          </a:blip>
          <a:stretch>
            <a:fillRect/>
          </a:stretch>
        </p:blipFill>
        <p:spPr>
          <a:xfrm>
            <a:off x="0" y="0"/>
            <a:ext cx="832750" cy="832750"/>
          </a:xfrm>
          <a:prstGeom prst="rect">
            <a:avLst/>
          </a:prstGeom>
          <a:noFill/>
          <a:ln>
            <a:noFill/>
          </a:ln>
        </p:spPr>
      </p:pic>
      <p:pic>
        <p:nvPicPr>
          <p:cNvPr id="164" name="Google Shape;164;p20"/>
          <p:cNvPicPr preferRelativeResize="0"/>
          <p:nvPr/>
        </p:nvPicPr>
        <p:blipFill rotWithShape="1">
          <a:blip r:embed="rId11">
            <a:alphaModFix/>
          </a:blip>
          <a:srcRect b="0" l="0" r="0" t="0"/>
          <a:stretch/>
        </p:blipFill>
        <p:spPr>
          <a:xfrm>
            <a:off x="8466850" y="0"/>
            <a:ext cx="677142" cy="801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168" name="Shape 168"/>
        <p:cNvGrpSpPr/>
        <p:nvPr/>
      </p:nvGrpSpPr>
      <p:grpSpPr>
        <a:xfrm>
          <a:off x="0" y="0"/>
          <a:ext cx="0" cy="0"/>
          <a:chOff x="0" y="0"/>
          <a:chExt cx="0" cy="0"/>
        </a:xfrm>
      </p:grpSpPr>
      <p:sp>
        <p:nvSpPr>
          <p:cNvPr id="169" name="Google Shape;169;p21"/>
          <p:cNvSpPr txBox="1"/>
          <p:nvPr/>
        </p:nvSpPr>
        <p:spPr>
          <a:xfrm>
            <a:off x="3640250" y="244600"/>
            <a:ext cx="1987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lt1"/>
                </a:solidFill>
                <a:latin typeface="Times New Roman"/>
                <a:ea typeface="Times New Roman"/>
                <a:cs typeface="Times New Roman"/>
                <a:sym typeface="Times New Roman"/>
              </a:rPr>
              <a:t>CODING</a:t>
            </a:r>
            <a:endParaRPr b="1" sz="1900" u="sng">
              <a:solidFill>
                <a:schemeClr val="lt1"/>
              </a:solidFill>
              <a:latin typeface="Times New Roman"/>
              <a:ea typeface="Times New Roman"/>
              <a:cs typeface="Times New Roman"/>
              <a:sym typeface="Times New Roman"/>
            </a:endParaRPr>
          </a:p>
        </p:txBody>
      </p:sp>
      <p:pic>
        <p:nvPicPr>
          <p:cNvPr id="170" name="Google Shape;170;p21"/>
          <p:cNvPicPr preferRelativeResize="0"/>
          <p:nvPr/>
        </p:nvPicPr>
        <p:blipFill>
          <a:blip r:embed="rId3">
            <a:alphaModFix/>
          </a:blip>
          <a:stretch>
            <a:fillRect/>
          </a:stretch>
        </p:blipFill>
        <p:spPr>
          <a:xfrm>
            <a:off x="2062125" y="819225"/>
            <a:ext cx="4816316" cy="4064949"/>
          </a:xfrm>
          <a:prstGeom prst="rect">
            <a:avLst/>
          </a:prstGeom>
          <a:noFill/>
          <a:ln>
            <a:noFill/>
          </a:ln>
        </p:spPr>
      </p:pic>
      <p:pic>
        <p:nvPicPr>
          <p:cNvPr id="171" name="Google Shape;171;p21"/>
          <p:cNvPicPr preferRelativeResize="0"/>
          <p:nvPr/>
        </p:nvPicPr>
        <p:blipFill>
          <a:blip r:embed="rId4">
            <a:alphaModFix/>
          </a:blip>
          <a:stretch>
            <a:fillRect/>
          </a:stretch>
        </p:blipFill>
        <p:spPr>
          <a:xfrm>
            <a:off x="0" y="0"/>
            <a:ext cx="832750" cy="832750"/>
          </a:xfrm>
          <a:prstGeom prst="rect">
            <a:avLst/>
          </a:prstGeom>
          <a:noFill/>
          <a:ln>
            <a:noFill/>
          </a:ln>
        </p:spPr>
      </p:pic>
      <p:pic>
        <p:nvPicPr>
          <p:cNvPr id="172" name="Google Shape;172;p21"/>
          <p:cNvPicPr preferRelativeResize="0"/>
          <p:nvPr/>
        </p:nvPicPr>
        <p:blipFill rotWithShape="1">
          <a:blip r:embed="rId5">
            <a:alphaModFix/>
          </a:blip>
          <a:srcRect b="0" l="0" r="0" t="0"/>
          <a:stretch/>
        </p:blipFill>
        <p:spPr>
          <a:xfrm>
            <a:off x="8466850" y="0"/>
            <a:ext cx="677142" cy="801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